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84" r:id="rId14"/>
    <p:sldId id="285" r:id="rId15"/>
    <p:sldId id="286" r:id="rId16"/>
    <p:sldId id="287" r:id="rId17"/>
    <p:sldId id="288" r:id="rId18"/>
    <p:sldId id="290"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2BD24A-C21B-4538-8F00-28A5990A438E}" type="datetimeFigureOut">
              <a:rPr lang="en-US" smtClean="0"/>
              <a:t>7/19/2012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C5BBF-B4B2-4F7B-9F28-CEDA69271352}" type="slidenum">
              <a:rPr lang="en-US" smtClean="0"/>
              <a:t>‹#›</a:t>
            </a:fld>
            <a:endParaRPr lang="en-US"/>
          </a:p>
        </p:txBody>
      </p:sp>
    </p:spTree>
    <p:extLst>
      <p:ext uri="{BB962C8B-B14F-4D97-AF65-F5344CB8AC3E}">
        <p14:creationId xmlns:p14="http://schemas.microsoft.com/office/powerpoint/2010/main" val="2619932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2BD24A-C21B-4538-8F00-28A5990A438E}" type="datetimeFigureOut">
              <a:rPr lang="en-US" smtClean="0"/>
              <a:t>7/19/2012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C5BBF-B4B2-4F7B-9F28-CEDA69271352}" type="slidenum">
              <a:rPr lang="en-US" smtClean="0"/>
              <a:t>‹#›</a:t>
            </a:fld>
            <a:endParaRPr lang="en-US"/>
          </a:p>
        </p:txBody>
      </p:sp>
    </p:spTree>
    <p:extLst>
      <p:ext uri="{BB962C8B-B14F-4D97-AF65-F5344CB8AC3E}">
        <p14:creationId xmlns:p14="http://schemas.microsoft.com/office/powerpoint/2010/main" val="988564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2BD24A-C21B-4538-8F00-28A5990A438E}" type="datetimeFigureOut">
              <a:rPr lang="en-US" smtClean="0"/>
              <a:t>7/19/2012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C5BBF-B4B2-4F7B-9F28-CEDA69271352}" type="slidenum">
              <a:rPr lang="en-US" smtClean="0"/>
              <a:t>‹#›</a:t>
            </a:fld>
            <a:endParaRPr lang="en-US"/>
          </a:p>
        </p:txBody>
      </p:sp>
    </p:spTree>
    <p:extLst>
      <p:ext uri="{BB962C8B-B14F-4D97-AF65-F5344CB8AC3E}">
        <p14:creationId xmlns:p14="http://schemas.microsoft.com/office/powerpoint/2010/main" val="3286702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2BD24A-C21B-4538-8F00-28A5990A438E}" type="datetimeFigureOut">
              <a:rPr lang="en-US" smtClean="0"/>
              <a:t>7/19/2012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C5BBF-B4B2-4F7B-9F28-CEDA69271352}" type="slidenum">
              <a:rPr lang="en-US" smtClean="0"/>
              <a:t>‹#›</a:t>
            </a:fld>
            <a:endParaRPr lang="en-US"/>
          </a:p>
        </p:txBody>
      </p:sp>
    </p:spTree>
    <p:extLst>
      <p:ext uri="{BB962C8B-B14F-4D97-AF65-F5344CB8AC3E}">
        <p14:creationId xmlns:p14="http://schemas.microsoft.com/office/powerpoint/2010/main" val="2128310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2BD24A-C21B-4538-8F00-28A5990A438E}" type="datetimeFigureOut">
              <a:rPr lang="en-US" smtClean="0"/>
              <a:t>7/19/2012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C5BBF-B4B2-4F7B-9F28-CEDA69271352}" type="slidenum">
              <a:rPr lang="en-US" smtClean="0"/>
              <a:t>‹#›</a:t>
            </a:fld>
            <a:endParaRPr lang="en-US"/>
          </a:p>
        </p:txBody>
      </p:sp>
    </p:spTree>
    <p:extLst>
      <p:ext uri="{BB962C8B-B14F-4D97-AF65-F5344CB8AC3E}">
        <p14:creationId xmlns:p14="http://schemas.microsoft.com/office/powerpoint/2010/main" val="3620933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2BD24A-C21B-4538-8F00-28A5990A438E}" type="datetimeFigureOut">
              <a:rPr lang="en-US" smtClean="0"/>
              <a:t>7/19/2012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C5BBF-B4B2-4F7B-9F28-CEDA69271352}" type="slidenum">
              <a:rPr lang="en-US" smtClean="0"/>
              <a:t>‹#›</a:t>
            </a:fld>
            <a:endParaRPr lang="en-US"/>
          </a:p>
        </p:txBody>
      </p:sp>
    </p:spTree>
    <p:extLst>
      <p:ext uri="{BB962C8B-B14F-4D97-AF65-F5344CB8AC3E}">
        <p14:creationId xmlns:p14="http://schemas.microsoft.com/office/powerpoint/2010/main" val="3644018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2BD24A-C21B-4538-8F00-28A5990A438E}" type="datetimeFigureOut">
              <a:rPr lang="en-US" smtClean="0"/>
              <a:t>7/19/2012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4C5BBF-B4B2-4F7B-9F28-CEDA69271352}" type="slidenum">
              <a:rPr lang="en-US" smtClean="0"/>
              <a:t>‹#›</a:t>
            </a:fld>
            <a:endParaRPr lang="en-US"/>
          </a:p>
        </p:txBody>
      </p:sp>
    </p:spTree>
    <p:extLst>
      <p:ext uri="{BB962C8B-B14F-4D97-AF65-F5344CB8AC3E}">
        <p14:creationId xmlns:p14="http://schemas.microsoft.com/office/powerpoint/2010/main" val="1640227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2BD24A-C21B-4538-8F00-28A5990A438E}" type="datetimeFigureOut">
              <a:rPr lang="en-US" smtClean="0"/>
              <a:t>7/19/2012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4C5BBF-B4B2-4F7B-9F28-CEDA69271352}" type="slidenum">
              <a:rPr lang="en-US" smtClean="0"/>
              <a:t>‹#›</a:t>
            </a:fld>
            <a:endParaRPr lang="en-US"/>
          </a:p>
        </p:txBody>
      </p:sp>
    </p:spTree>
    <p:extLst>
      <p:ext uri="{BB962C8B-B14F-4D97-AF65-F5344CB8AC3E}">
        <p14:creationId xmlns:p14="http://schemas.microsoft.com/office/powerpoint/2010/main" val="964985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BD24A-C21B-4538-8F00-28A5990A438E}" type="datetimeFigureOut">
              <a:rPr lang="en-US" smtClean="0"/>
              <a:t>7/19/2012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4C5BBF-B4B2-4F7B-9F28-CEDA69271352}" type="slidenum">
              <a:rPr lang="en-US" smtClean="0"/>
              <a:t>‹#›</a:t>
            </a:fld>
            <a:endParaRPr lang="en-US"/>
          </a:p>
        </p:txBody>
      </p:sp>
    </p:spTree>
    <p:extLst>
      <p:ext uri="{BB962C8B-B14F-4D97-AF65-F5344CB8AC3E}">
        <p14:creationId xmlns:p14="http://schemas.microsoft.com/office/powerpoint/2010/main" val="3028200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2BD24A-C21B-4538-8F00-28A5990A438E}" type="datetimeFigureOut">
              <a:rPr lang="en-US" smtClean="0"/>
              <a:t>7/19/2012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C5BBF-B4B2-4F7B-9F28-CEDA69271352}" type="slidenum">
              <a:rPr lang="en-US" smtClean="0"/>
              <a:t>‹#›</a:t>
            </a:fld>
            <a:endParaRPr lang="en-US"/>
          </a:p>
        </p:txBody>
      </p:sp>
    </p:spTree>
    <p:extLst>
      <p:ext uri="{BB962C8B-B14F-4D97-AF65-F5344CB8AC3E}">
        <p14:creationId xmlns:p14="http://schemas.microsoft.com/office/powerpoint/2010/main" val="2902650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2BD24A-C21B-4538-8F00-28A5990A438E}" type="datetimeFigureOut">
              <a:rPr lang="en-US" smtClean="0"/>
              <a:t>7/19/2012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C5BBF-B4B2-4F7B-9F28-CEDA69271352}" type="slidenum">
              <a:rPr lang="en-US" smtClean="0"/>
              <a:t>‹#›</a:t>
            </a:fld>
            <a:endParaRPr lang="en-US"/>
          </a:p>
        </p:txBody>
      </p:sp>
    </p:spTree>
    <p:extLst>
      <p:ext uri="{BB962C8B-B14F-4D97-AF65-F5344CB8AC3E}">
        <p14:creationId xmlns:p14="http://schemas.microsoft.com/office/powerpoint/2010/main" val="4221431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BD24A-C21B-4538-8F00-28A5990A438E}" type="datetimeFigureOut">
              <a:rPr lang="en-US" smtClean="0"/>
              <a:t>7/19/2012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C5BBF-B4B2-4F7B-9F28-CEDA69271352}" type="slidenum">
              <a:rPr lang="en-US" smtClean="0"/>
              <a:t>‹#›</a:t>
            </a:fld>
            <a:endParaRPr lang="en-US"/>
          </a:p>
        </p:txBody>
      </p:sp>
    </p:spTree>
    <p:extLst>
      <p:ext uri="{BB962C8B-B14F-4D97-AF65-F5344CB8AC3E}">
        <p14:creationId xmlns:p14="http://schemas.microsoft.com/office/powerpoint/2010/main" val="1020003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981200"/>
          </a:xfrm>
        </p:spPr>
        <p:txBody>
          <a:bodyPr/>
          <a:lstStyle/>
          <a:p>
            <a:r>
              <a:rPr lang="en-US" dirty="0" smtClean="0"/>
              <a:t>Control Units: </a:t>
            </a:r>
            <a:br>
              <a:rPr lang="en-US" dirty="0" smtClean="0"/>
            </a:br>
            <a:r>
              <a:rPr lang="en-US" dirty="0" smtClean="0"/>
              <a:t>Hardwired &amp; Microprogrammed</a:t>
            </a:r>
            <a:endParaRPr lang="en-US" dirty="0"/>
          </a:p>
        </p:txBody>
      </p:sp>
      <p:sp>
        <p:nvSpPr>
          <p:cNvPr id="3" name="Subtitle 2"/>
          <p:cNvSpPr>
            <a:spLocks noGrp="1"/>
          </p:cNvSpPr>
          <p:nvPr>
            <p:ph type="subTitle" idx="1"/>
          </p:nvPr>
        </p:nvSpPr>
        <p:spPr>
          <a:xfrm>
            <a:off x="1371600" y="3200400"/>
            <a:ext cx="6400800" cy="2590800"/>
          </a:xfrm>
        </p:spPr>
        <p:txBody>
          <a:bodyPr>
            <a:normAutofit/>
          </a:bodyPr>
          <a:lstStyle/>
          <a:p>
            <a:pPr lvl="0"/>
            <a:r>
              <a:rPr lang="en-US" dirty="0">
                <a:solidFill>
                  <a:prstClr val="black">
                    <a:tint val="75000"/>
                  </a:prstClr>
                </a:solidFill>
              </a:rPr>
              <a:t>Lecture for CPSC 5155</a:t>
            </a:r>
          </a:p>
          <a:p>
            <a:pPr lvl="0"/>
            <a:r>
              <a:rPr lang="en-US" dirty="0">
                <a:solidFill>
                  <a:prstClr val="black">
                    <a:tint val="75000"/>
                  </a:prstClr>
                </a:solidFill>
              </a:rPr>
              <a:t>Edward Bosworth, Ph.D.</a:t>
            </a:r>
          </a:p>
          <a:p>
            <a:pPr lvl="0"/>
            <a:r>
              <a:rPr lang="en-US" dirty="0">
                <a:solidFill>
                  <a:prstClr val="black">
                    <a:tint val="75000"/>
                  </a:prstClr>
                </a:solidFill>
              </a:rPr>
              <a:t>Computer Science Department</a:t>
            </a:r>
          </a:p>
          <a:p>
            <a:pPr lvl="0"/>
            <a:r>
              <a:rPr lang="en-US" dirty="0">
                <a:solidFill>
                  <a:prstClr val="black">
                    <a:tint val="75000"/>
                  </a:prstClr>
                </a:solidFill>
              </a:rPr>
              <a:t>Columbus State University</a:t>
            </a:r>
          </a:p>
          <a:p>
            <a:endParaRPr lang="en-US" dirty="0"/>
          </a:p>
        </p:txBody>
      </p:sp>
    </p:spTree>
    <p:extLst>
      <p:ext uri="{BB962C8B-B14F-4D97-AF65-F5344CB8AC3E}">
        <p14:creationId xmlns:p14="http://schemas.microsoft.com/office/powerpoint/2010/main" val="1714701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Boz-5 Control Signals</a:t>
            </a:r>
            <a:endParaRPr lang="en-US" dirty="0"/>
          </a:p>
        </p:txBody>
      </p:sp>
      <p:sp>
        <p:nvSpPr>
          <p:cNvPr id="3" name="Content Placeholder 2"/>
          <p:cNvSpPr>
            <a:spLocks noGrp="1"/>
          </p:cNvSpPr>
          <p:nvPr>
            <p:ph idx="1"/>
          </p:nvPr>
        </p:nvSpPr>
        <p:spPr>
          <a:xfrm>
            <a:off x="457200" y="1371600"/>
            <a:ext cx="8229600" cy="4754563"/>
          </a:xfrm>
        </p:spPr>
        <p:txBody>
          <a:bodyPr>
            <a:noAutofit/>
          </a:bodyPr>
          <a:lstStyle/>
          <a:p>
            <a:r>
              <a:rPr lang="en-US" sz="2400" dirty="0"/>
              <a:t>PC </a:t>
            </a:r>
            <a:r>
              <a:rPr lang="en-US" sz="2400" dirty="0">
                <a:sym typeface="Symbol"/>
              </a:rPr>
              <a:t></a:t>
            </a:r>
            <a:r>
              <a:rPr lang="en-US" sz="2400" dirty="0"/>
              <a:t> </a:t>
            </a:r>
            <a:r>
              <a:rPr lang="en-US" sz="2400" dirty="0" smtClean="0"/>
              <a:t>B1  Copy </a:t>
            </a:r>
            <a:r>
              <a:rPr lang="en-US" sz="2400" dirty="0"/>
              <a:t>the contents of the PC </a:t>
            </a:r>
            <a:r>
              <a:rPr lang="en-US" sz="2400" dirty="0" smtClean="0"/>
              <a:t>onto  bus B1</a:t>
            </a:r>
            <a:endParaRPr lang="en-US" sz="2400" dirty="0"/>
          </a:p>
          <a:p>
            <a:r>
              <a:rPr lang="en-US" sz="2400" dirty="0" smtClean="0"/>
              <a:t>+4 </a:t>
            </a:r>
            <a:r>
              <a:rPr lang="en-US" sz="2400" dirty="0">
                <a:sym typeface="Symbol"/>
              </a:rPr>
              <a:t></a:t>
            </a:r>
            <a:r>
              <a:rPr lang="en-US" sz="2400" dirty="0"/>
              <a:t> </a:t>
            </a:r>
            <a:r>
              <a:rPr lang="en-US" sz="2400" dirty="0" smtClean="0"/>
              <a:t>B2  Copy </a:t>
            </a:r>
            <a:r>
              <a:rPr lang="en-US" sz="2400" dirty="0"/>
              <a:t>the </a:t>
            </a:r>
            <a:r>
              <a:rPr lang="en-US" sz="2400" dirty="0" smtClean="0"/>
              <a:t>constant +4 </a:t>
            </a:r>
            <a:r>
              <a:rPr lang="en-US" sz="2400" dirty="0"/>
              <a:t>onto </a:t>
            </a:r>
            <a:r>
              <a:rPr lang="en-US" sz="2400" dirty="0" smtClean="0"/>
              <a:t>B2</a:t>
            </a:r>
            <a:r>
              <a:rPr lang="en-US" sz="2400" dirty="0"/>
              <a:t>.</a:t>
            </a:r>
          </a:p>
          <a:p>
            <a:r>
              <a:rPr lang="en-US" sz="2400" dirty="0"/>
              <a:t>MBR </a:t>
            </a:r>
            <a:r>
              <a:rPr lang="en-US" sz="2400" dirty="0">
                <a:sym typeface="Symbol"/>
              </a:rPr>
              <a:t></a:t>
            </a:r>
            <a:r>
              <a:rPr lang="en-US" sz="2400" dirty="0"/>
              <a:t> </a:t>
            </a:r>
            <a:r>
              <a:rPr lang="en-US" sz="2400" dirty="0" smtClean="0"/>
              <a:t>B2</a:t>
            </a:r>
            <a:r>
              <a:rPr lang="en-US" sz="2400" dirty="0"/>
              <a:t>	Copy the contents of the MBR onto </a:t>
            </a:r>
            <a:r>
              <a:rPr lang="en-US" sz="2400" dirty="0" smtClean="0"/>
              <a:t>B2</a:t>
            </a:r>
            <a:endParaRPr lang="en-US" sz="2400" dirty="0"/>
          </a:p>
          <a:p>
            <a:r>
              <a:rPr lang="en-US" sz="2400" b="1" dirty="0"/>
              <a:t>tra1</a:t>
            </a:r>
            <a:r>
              <a:rPr lang="en-US" sz="2400" dirty="0"/>
              <a:t>	Causes the ALU to copy the contents of </a:t>
            </a:r>
            <a:r>
              <a:rPr lang="en-US" sz="2400" dirty="0" smtClean="0"/>
              <a:t>B1 </a:t>
            </a:r>
            <a:r>
              <a:rPr lang="en-US" sz="2400" dirty="0"/>
              <a:t>onto </a:t>
            </a:r>
            <a:r>
              <a:rPr lang="en-US" sz="2400" dirty="0" smtClean="0"/>
              <a:t>B3</a:t>
            </a:r>
            <a:endParaRPr lang="en-US" sz="2400" dirty="0"/>
          </a:p>
          <a:p>
            <a:r>
              <a:rPr lang="en-US" sz="2400" b="1" dirty="0"/>
              <a:t>tra2</a:t>
            </a:r>
            <a:r>
              <a:rPr lang="en-US" sz="2400" dirty="0"/>
              <a:t>	Causes the ALU to copy the contents of </a:t>
            </a:r>
            <a:r>
              <a:rPr lang="en-US" sz="2400" dirty="0" smtClean="0"/>
              <a:t>B2 </a:t>
            </a:r>
            <a:r>
              <a:rPr lang="en-US" sz="2400" dirty="0"/>
              <a:t>onto </a:t>
            </a:r>
            <a:r>
              <a:rPr lang="en-US" sz="2400" dirty="0" smtClean="0"/>
              <a:t>B3</a:t>
            </a:r>
            <a:endParaRPr lang="en-US" sz="2400" dirty="0"/>
          </a:p>
          <a:p>
            <a:r>
              <a:rPr lang="en-US" sz="2400" b="1" dirty="0"/>
              <a:t>add</a:t>
            </a:r>
            <a:r>
              <a:rPr lang="en-US" sz="2400" dirty="0"/>
              <a:t>	Causes the ALU to add the contents of </a:t>
            </a:r>
            <a:r>
              <a:rPr lang="en-US" sz="2400" dirty="0" smtClean="0"/>
              <a:t>B1 </a:t>
            </a:r>
            <a:r>
              <a:rPr lang="en-US" sz="2400" dirty="0"/>
              <a:t>and </a:t>
            </a:r>
            <a:r>
              <a:rPr lang="en-US" sz="2400" dirty="0" smtClean="0"/>
              <a:t>B2</a:t>
            </a:r>
            <a:r>
              <a:rPr lang="en-US" sz="2400" dirty="0"/>
              <a:t>,</a:t>
            </a:r>
            <a:br>
              <a:rPr lang="en-US" sz="2400" dirty="0"/>
            </a:br>
            <a:r>
              <a:rPr lang="en-US" sz="2400" dirty="0"/>
              <a:t>	placing the sum onto </a:t>
            </a:r>
            <a:r>
              <a:rPr lang="en-US" sz="2400" dirty="0" smtClean="0"/>
              <a:t>B3</a:t>
            </a:r>
            <a:r>
              <a:rPr lang="en-US" sz="2400" dirty="0"/>
              <a:t>.</a:t>
            </a:r>
          </a:p>
          <a:p>
            <a:r>
              <a:rPr lang="en-US" sz="2400" b="1" dirty="0" smtClean="0"/>
              <a:t>read</a:t>
            </a:r>
            <a:r>
              <a:rPr lang="en-US" sz="2400" dirty="0" smtClean="0"/>
              <a:t>  Causes </a:t>
            </a:r>
            <a:r>
              <a:rPr lang="en-US" sz="2400" dirty="0"/>
              <a:t>the memory to be read; place the results </a:t>
            </a:r>
            <a:r>
              <a:rPr lang="en-US" sz="2400" dirty="0" smtClean="0"/>
              <a:t>in </a:t>
            </a:r>
            <a:r>
              <a:rPr lang="en-US" sz="2400" dirty="0"/>
              <a:t>MBR</a:t>
            </a:r>
          </a:p>
          <a:p>
            <a:r>
              <a:rPr lang="en-US" sz="2400" dirty="0"/>
              <a:t>Bus3 </a:t>
            </a:r>
            <a:r>
              <a:rPr lang="en-US" sz="2400" dirty="0">
                <a:sym typeface="Symbol"/>
              </a:rPr>
              <a:t></a:t>
            </a:r>
            <a:r>
              <a:rPr lang="en-US" sz="2400" dirty="0"/>
              <a:t> </a:t>
            </a:r>
            <a:r>
              <a:rPr lang="en-US" sz="2400" dirty="0" smtClean="0"/>
              <a:t>MAR  Copy </a:t>
            </a:r>
            <a:r>
              <a:rPr lang="en-US" sz="2400" dirty="0"/>
              <a:t>the contents of </a:t>
            </a:r>
            <a:r>
              <a:rPr lang="en-US" sz="2400" dirty="0" smtClean="0"/>
              <a:t>B3 </a:t>
            </a:r>
            <a:r>
              <a:rPr lang="en-US" sz="2400" dirty="0"/>
              <a:t>to the MAR</a:t>
            </a:r>
          </a:p>
          <a:p>
            <a:r>
              <a:rPr lang="en-US" sz="2400" dirty="0"/>
              <a:t>Bus3 </a:t>
            </a:r>
            <a:r>
              <a:rPr lang="en-US" sz="2400" dirty="0">
                <a:sym typeface="Symbol"/>
              </a:rPr>
              <a:t></a:t>
            </a:r>
            <a:r>
              <a:rPr lang="en-US" sz="2400" dirty="0"/>
              <a:t> PC	Copy the contents of </a:t>
            </a:r>
            <a:r>
              <a:rPr lang="en-US" sz="2400" dirty="0" smtClean="0"/>
              <a:t>B3 </a:t>
            </a:r>
            <a:r>
              <a:rPr lang="en-US" sz="2400" dirty="0"/>
              <a:t>to the PC </a:t>
            </a:r>
          </a:p>
          <a:p>
            <a:r>
              <a:rPr lang="en-US" sz="2400" dirty="0"/>
              <a:t>Bus3 </a:t>
            </a:r>
            <a:r>
              <a:rPr lang="en-US" sz="2400" dirty="0">
                <a:sym typeface="Symbol"/>
              </a:rPr>
              <a:t></a:t>
            </a:r>
            <a:r>
              <a:rPr lang="en-US" sz="2400" dirty="0"/>
              <a:t> IR	Copy the contents of </a:t>
            </a:r>
            <a:r>
              <a:rPr lang="en-US" sz="2400" dirty="0" smtClean="0"/>
              <a:t>B3 </a:t>
            </a:r>
            <a:r>
              <a:rPr lang="en-US" sz="2400" dirty="0"/>
              <a:t>to the </a:t>
            </a:r>
            <a:r>
              <a:rPr lang="en-US" sz="2400" dirty="0" smtClean="0"/>
              <a:t>IR</a:t>
            </a:r>
            <a:endParaRPr lang="en-US" sz="2400" dirty="0"/>
          </a:p>
        </p:txBody>
      </p:sp>
    </p:spTree>
    <p:extLst>
      <p:ext uri="{BB962C8B-B14F-4D97-AF65-F5344CB8AC3E}">
        <p14:creationId xmlns:p14="http://schemas.microsoft.com/office/powerpoint/2010/main" val="3470261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Hardwired Signal Generation</a:t>
            </a:r>
            <a:endParaRPr lang="en-US" dirty="0"/>
          </a:p>
        </p:txBody>
      </p:sp>
      <p:sp>
        <p:nvSpPr>
          <p:cNvPr id="4" name="Content Placeholder 3"/>
          <p:cNvSpPr>
            <a:spLocks noGrp="1"/>
          </p:cNvSpPr>
          <p:nvPr>
            <p:ph sz="half" idx="2"/>
          </p:nvPr>
        </p:nvSpPr>
        <p:spPr/>
        <p:txBody>
          <a:bodyPr/>
          <a:lstStyle/>
          <a:p>
            <a:r>
              <a:rPr lang="en-US" dirty="0" smtClean="0"/>
              <a:t>The first phase of the fetch sequence has Fetch = 1 and T0 = 1.</a:t>
            </a:r>
          </a:p>
          <a:p>
            <a:r>
              <a:rPr lang="en-US" dirty="0" smtClean="0"/>
              <a:t>If Fetch = 1 and T0 = 1 then</a:t>
            </a:r>
            <a:br>
              <a:rPr lang="en-US" dirty="0" smtClean="0"/>
            </a:br>
            <a:r>
              <a:rPr lang="en-US" dirty="0" smtClean="0"/>
              <a:t>tra1 = 1 (it is asserted)</a:t>
            </a:r>
            <a:br>
              <a:rPr lang="en-US" dirty="0" smtClean="0"/>
            </a:br>
            <a:r>
              <a:rPr lang="en-US" dirty="0" smtClean="0"/>
              <a:t>B3 </a:t>
            </a:r>
            <a:r>
              <a:rPr lang="en-US" dirty="0" smtClean="0">
                <a:sym typeface="Symbol"/>
              </a:rPr>
              <a:t></a:t>
            </a:r>
            <a:r>
              <a:rPr lang="en-US" dirty="0" smtClean="0"/>
              <a:t> MAR = 1</a:t>
            </a:r>
            <a:br>
              <a:rPr lang="en-US" dirty="0" smtClean="0"/>
            </a:br>
            <a:r>
              <a:rPr lang="en-US" dirty="0" smtClean="0"/>
              <a:t>read = 1</a:t>
            </a:r>
            <a:br>
              <a:rPr lang="en-US" dirty="0" smtClean="0"/>
            </a:br>
            <a:r>
              <a:rPr lang="en-US" dirty="0" smtClean="0"/>
              <a:t>PC </a:t>
            </a:r>
            <a:r>
              <a:rPr lang="en-US" dirty="0" smtClean="0">
                <a:sym typeface="Symbol"/>
              </a:rPr>
              <a:t></a:t>
            </a:r>
            <a:r>
              <a:rPr lang="en-US" dirty="0" smtClean="0"/>
              <a:t> B1 = 1</a:t>
            </a:r>
            <a:endParaRPr lang="en-US" dirty="0"/>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90785" y="2015562"/>
            <a:ext cx="3371429" cy="3695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8900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Microprogrammed Signals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endParaRPr lang="en-US" dirty="0"/>
          </a:p>
          <a:p>
            <a:endParaRPr lang="en-US" dirty="0" smtClean="0"/>
          </a:p>
          <a:p>
            <a:pPr marL="0" indent="0">
              <a:buNone/>
            </a:pPr>
            <a:endParaRPr lang="en-US" dirty="0" smtClean="0"/>
          </a:p>
          <a:p>
            <a:endParaRPr lang="en-US" dirty="0"/>
          </a:p>
          <a:p>
            <a:r>
              <a:rPr lang="en-US" dirty="0" smtClean="0">
                <a:effectLst/>
                <a:latin typeface="Times New Roman"/>
                <a:ea typeface="Times New Roman"/>
              </a:rPr>
              <a:t>The microprogram can be written as </a:t>
            </a:r>
            <a:br>
              <a:rPr lang="en-US" dirty="0" smtClean="0">
                <a:effectLst/>
                <a:latin typeface="Times New Roman"/>
                <a:ea typeface="Times New Roman"/>
              </a:rPr>
            </a:br>
            <a:r>
              <a:rPr lang="en-US" dirty="0" smtClean="0">
                <a:effectLst/>
                <a:latin typeface="Times New Roman"/>
                <a:ea typeface="Times New Roman"/>
              </a:rPr>
              <a:t>	10 0100 0101	0x245</a:t>
            </a:r>
            <a:br>
              <a:rPr lang="en-US" dirty="0" smtClean="0">
                <a:effectLst/>
                <a:latin typeface="Times New Roman"/>
                <a:ea typeface="Times New Roman"/>
              </a:rPr>
            </a:br>
            <a:r>
              <a:rPr lang="en-US" dirty="0" smtClean="0">
                <a:effectLst/>
                <a:latin typeface="Times New Roman"/>
                <a:ea typeface="Times New Roman"/>
              </a:rPr>
              <a:t>	11 0010 1000	0x328</a:t>
            </a:r>
            <a:br>
              <a:rPr lang="en-US" dirty="0" smtClean="0">
                <a:effectLst/>
                <a:latin typeface="Times New Roman"/>
                <a:ea typeface="Times New Roman"/>
              </a:rPr>
            </a:br>
            <a:r>
              <a:rPr lang="en-US" dirty="0" smtClean="0">
                <a:effectLst/>
                <a:latin typeface="Times New Roman"/>
                <a:ea typeface="Times New Roman"/>
              </a:rPr>
              <a:t>	00 1001 0010	0x092</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88668146"/>
              </p:ext>
            </p:extLst>
          </p:nvPr>
        </p:nvGraphicFramePr>
        <p:xfrm>
          <a:off x="457200" y="1981201"/>
          <a:ext cx="8229600" cy="1752599"/>
        </p:xfrm>
        <a:graphic>
          <a:graphicData uri="http://schemas.openxmlformats.org/drawingml/2006/table">
            <a:tbl>
              <a:tblPr firstRow="1" firstCol="1" lastRow="1" lastCol="1" bandRow="1" bandCol="1"/>
              <a:tblGrid>
                <a:gridCol w="688298"/>
                <a:gridCol w="787608"/>
                <a:gridCol w="788233"/>
                <a:gridCol w="796352"/>
                <a:gridCol w="775116"/>
                <a:gridCol w="775116"/>
                <a:gridCol w="766997"/>
                <a:gridCol w="783236"/>
                <a:gridCol w="689548"/>
                <a:gridCol w="689548"/>
                <a:gridCol w="689548"/>
              </a:tblGrid>
              <a:tr h="838199">
                <a:tc>
                  <a:txBody>
                    <a:bodyPr/>
                    <a:lstStyle/>
                    <a:p>
                      <a:pPr marL="0" marR="0">
                        <a:spcBef>
                          <a:spcPts val="0"/>
                        </a:spcBef>
                        <a:spcAft>
                          <a:spcPts val="1200"/>
                        </a:spcAft>
                      </a:pPr>
                      <a:r>
                        <a:rPr lang="en-US" sz="1800" dirty="0">
                          <a:effectLst/>
                          <a:latin typeface="Times New Roman"/>
                          <a:ea typeface="Times New Roman"/>
                        </a:rPr>
                        <a:t> </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800" dirty="0">
                          <a:effectLst/>
                          <a:latin typeface="Times New Roman"/>
                          <a:ea typeface="Times New Roman"/>
                        </a:rPr>
                        <a:t>PC </a:t>
                      </a:r>
                      <a:r>
                        <a:rPr lang="en-US" sz="1800" dirty="0">
                          <a:effectLst/>
                          <a:latin typeface="Times New Roman"/>
                          <a:ea typeface="Times New Roman"/>
                          <a:sym typeface="Symbol"/>
                        </a:rPr>
                        <a:t></a:t>
                      </a:r>
                      <a:r>
                        <a:rPr lang="en-US" sz="1800" dirty="0">
                          <a:effectLst/>
                          <a:latin typeface="Times New Roman"/>
                          <a:ea typeface="Times New Roman"/>
                        </a:rPr>
                        <a:t> Bus1</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800" dirty="0">
                          <a:effectLst/>
                          <a:latin typeface="Times New Roman"/>
                          <a:ea typeface="Times New Roman"/>
                        </a:rPr>
                        <a:t>+1 </a:t>
                      </a:r>
                      <a:r>
                        <a:rPr lang="en-US" sz="1800" dirty="0">
                          <a:effectLst/>
                          <a:latin typeface="Times New Roman"/>
                          <a:ea typeface="Times New Roman"/>
                          <a:sym typeface="Symbol"/>
                        </a:rPr>
                        <a:t></a:t>
                      </a:r>
                      <a:r>
                        <a:rPr lang="en-US" sz="1800" dirty="0">
                          <a:effectLst/>
                          <a:latin typeface="Times New Roman"/>
                          <a:ea typeface="Times New Roman"/>
                        </a:rPr>
                        <a:t> Bus2</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800" dirty="0">
                          <a:effectLst/>
                          <a:latin typeface="Times New Roman"/>
                          <a:ea typeface="Times New Roman"/>
                        </a:rPr>
                        <a:t>MBR </a:t>
                      </a:r>
                      <a:r>
                        <a:rPr lang="en-US" sz="1800" dirty="0">
                          <a:effectLst/>
                          <a:latin typeface="Times New Roman"/>
                          <a:ea typeface="Times New Roman"/>
                          <a:sym typeface="Symbol"/>
                        </a:rPr>
                        <a:t></a:t>
                      </a:r>
                      <a:r>
                        <a:rPr lang="en-US" sz="1800" dirty="0">
                          <a:effectLst/>
                          <a:latin typeface="Times New Roman"/>
                          <a:ea typeface="Times New Roman"/>
                        </a:rPr>
                        <a:t> Bus2</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800" dirty="0">
                          <a:effectLst/>
                          <a:latin typeface="Times New Roman"/>
                          <a:ea typeface="Times New Roman"/>
                        </a:rPr>
                        <a:t>Bus3 </a:t>
                      </a:r>
                      <a:r>
                        <a:rPr lang="en-US" sz="1800" dirty="0">
                          <a:effectLst/>
                          <a:latin typeface="Times New Roman"/>
                          <a:ea typeface="Times New Roman"/>
                          <a:sym typeface="Symbol"/>
                        </a:rPr>
                        <a:t></a:t>
                      </a:r>
                      <a:r>
                        <a:rPr lang="en-US" sz="1800" dirty="0">
                          <a:effectLst/>
                          <a:latin typeface="Times New Roman"/>
                          <a:ea typeface="Times New Roman"/>
                        </a:rPr>
                        <a:t> MAR</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800" dirty="0">
                          <a:effectLst/>
                          <a:latin typeface="Times New Roman"/>
                          <a:ea typeface="Times New Roman"/>
                        </a:rPr>
                        <a:t>Bus3 </a:t>
                      </a:r>
                      <a:r>
                        <a:rPr lang="en-US" sz="1800" dirty="0">
                          <a:effectLst/>
                          <a:latin typeface="Times New Roman"/>
                          <a:ea typeface="Times New Roman"/>
                          <a:sym typeface="Symbol"/>
                        </a:rPr>
                        <a:t></a:t>
                      </a:r>
                      <a:r>
                        <a:rPr lang="en-US" sz="1800" dirty="0">
                          <a:effectLst/>
                          <a:latin typeface="Times New Roman"/>
                          <a:ea typeface="Times New Roman"/>
                        </a:rPr>
                        <a:t> PC</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800" dirty="0">
                          <a:effectLst/>
                          <a:latin typeface="Times New Roman"/>
                          <a:ea typeface="Times New Roman"/>
                        </a:rPr>
                        <a:t>Bus3 </a:t>
                      </a:r>
                      <a:r>
                        <a:rPr lang="en-US" sz="1800" dirty="0">
                          <a:effectLst/>
                          <a:latin typeface="Times New Roman"/>
                          <a:ea typeface="Times New Roman"/>
                          <a:sym typeface="Symbol"/>
                        </a:rPr>
                        <a:t></a:t>
                      </a:r>
                      <a:r>
                        <a:rPr lang="en-US" sz="1800" dirty="0">
                          <a:effectLst/>
                          <a:latin typeface="Times New Roman"/>
                          <a:ea typeface="Times New Roman"/>
                        </a:rPr>
                        <a:t> IR</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800" b="1" dirty="0">
                          <a:effectLst/>
                          <a:latin typeface="Times New Roman"/>
                          <a:ea typeface="Times New Roman"/>
                        </a:rPr>
                        <a:t>add</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800" b="1" dirty="0">
                          <a:effectLst/>
                          <a:latin typeface="Times New Roman"/>
                          <a:ea typeface="Times New Roman"/>
                        </a:rPr>
                        <a:t>tra1</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800" b="1" dirty="0">
                          <a:effectLst/>
                          <a:latin typeface="Times New Roman"/>
                          <a:ea typeface="Times New Roman"/>
                        </a:rPr>
                        <a:t>tra2</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800" b="1" dirty="0">
                          <a:effectLst/>
                          <a:latin typeface="Times New Roman"/>
                          <a:ea typeface="Times New Roman"/>
                        </a:rPr>
                        <a:t>read</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803">
                <a:tc>
                  <a:txBody>
                    <a:bodyPr/>
                    <a:lstStyle/>
                    <a:p>
                      <a:pPr marL="0" marR="0">
                        <a:spcBef>
                          <a:spcPts val="0"/>
                        </a:spcBef>
                        <a:spcAft>
                          <a:spcPts val="1200"/>
                        </a:spcAft>
                      </a:pPr>
                      <a:r>
                        <a:rPr lang="en-US" sz="2000" dirty="0">
                          <a:effectLst/>
                          <a:latin typeface="Times New Roman"/>
                          <a:ea typeface="Times New Roman"/>
                        </a:rPr>
                        <a:t>T0</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1</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0</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0</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1</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0</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0</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0</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1</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0</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1</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803">
                <a:tc>
                  <a:txBody>
                    <a:bodyPr/>
                    <a:lstStyle/>
                    <a:p>
                      <a:pPr marL="0" marR="0">
                        <a:spcBef>
                          <a:spcPts val="0"/>
                        </a:spcBef>
                        <a:spcAft>
                          <a:spcPts val="1200"/>
                        </a:spcAft>
                      </a:pPr>
                      <a:r>
                        <a:rPr lang="en-US" sz="2000" dirty="0">
                          <a:effectLst/>
                          <a:latin typeface="Times New Roman"/>
                          <a:ea typeface="Times New Roman"/>
                        </a:rPr>
                        <a:t>T1</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1</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1</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0</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0</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1</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0</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1</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0</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0</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0</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803">
                <a:tc>
                  <a:txBody>
                    <a:bodyPr/>
                    <a:lstStyle/>
                    <a:p>
                      <a:pPr marL="0" marR="0">
                        <a:spcBef>
                          <a:spcPts val="0"/>
                        </a:spcBef>
                        <a:spcAft>
                          <a:spcPts val="1200"/>
                        </a:spcAft>
                      </a:pPr>
                      <a:r>
                        <a:rPr lang="en-US" sz="2000" dirty="0">
                          <a:effectLst/>
                          <a:latin typeface="Times New Roman"/>
                          <a:ea typeface="Times New Roman"/>
                        </a:rPr>
                        <a:t>T2</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0</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0</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1</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0</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0</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1</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0</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0</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1</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2000" dirty="0">
                          <a:effectLst/>
                          <a:latin typeface="Times New Roman"/>
                          <a:ea typeface="Times New Roman"/>
                        </a:rPr>
                        <a:t>0</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49105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Microprogramming Example</a:t>
            </a:r>
            <a:endParaRPr lang="en-US" dirty="0"/>
          </a:p>
        </p:txBody>
      </p:sp>
      <p:sp>
        <p:nvSpPr>
          <p:cNvPr id="3" name="Content Placeholder 2"/>
          <p:cNvSpPr>
            <a:spLocks noGrp="1"/>
          </p:cNvSpPr>
          <p:nvPr>
            <p:ph idx="1"/>
          </p:nvPr>
        </p:nvSpPr>
        <p:spPr/>
        <p:txBody>
          <a:bodyPr/>
          <a:lstStyle/>
          <a:p>
            <a:r>
              <a:rPr lang="en-US" sz="2800" dirty="0"/>
              <a:t>Consider </a:t>
            </a:r>
            <a:r>
              <a:rPr lang="en-US" sz="2800" dirty="0" smtClean="0"/>
              <a:t>the </a:t>
            </a:r>
            <a:r>
              <a:rPr lang="en-US" sz="2800" dirty="0"/>
              <a:t>micro–memory associated with bus B1</a:t>
            </a:r>
            <a:r>
              <a:rPr lang="en-US" sz="2800" dirty="0" smtClean="0"/>
              <a:t>.</a:t>
            </a:r>
          </a:p>
          <a:p>
            <a:endParaRPr lang="en-US" dirty="0" smtClean="0"/>
          </a:p>
          <a:p>
            <a:endParaRPr lang="en-US" dirty="0" smtClean="0"/>
          </a:p>
          <a:p>
            <a:endParaRPr lang="en-US" dirty="0"/>
          </a:p>
          <a:p>
            <a:endParaRPr lang="en-US" dirty="0" smtClean="0"/>
          </a:p>
          <a:p>
            <a:r>
              <a:rPr lang="en-US" dirty="0" smtClean="0"/>
              <a:t>At </a:t>
            </a:r>
            <a:r>
              <a:rPr lang="en-US" dirty="0"/>
              <a:t>address 105 </a:t>
            </a:r>
            <a:r>
              <a:rPr lang="en-US" dirty="0" smtClean="0"/>
              <a:t>we have MAR </a:t>
            </a:r>
            <a:r>
              <a:rPr lang="en-US" dirty="0">
                <a:sym typeface="Symbol"/>
              </a:rPr>
              <a:t></a:t>
            </a:r>
            <a:r>
              <a:rPr lang="en-US" dirty="0"/>
              <a:t> </a:t>
            </a:r>
            <a:r>
              <a:rPr lang="en-US" dirty="0" smtClean="0"/>
              <a:t>B1.</a:t>
            </a:r>
          </a:p>
          <a:p>
            <a:r>
              <a:rPr lang="en-US" dirty="0"/>
              <a:t>A</a:t>
            </a:r>
            <a:r>
              <a:rPr lang="en-US" dirty="0" smtClean="0"/>
              <a:t>t </a:t>
            </a:r>
            <a:r>
              <a:rPr lang="en-US" dirty="0"/>
              <a:t>address 106 </a:t>
            </a:r>
            <a:r>
              <a:rPr lang="en-US" dirty="0" smtClean="0"/>
              <a:t>we have </a:t>
            </a:r>
            <a:r>
              <a:rPr lang="en-US" dirty="0"/>
              <a:t>R </a:t>
            </a:r>
            <a:r>
              <a:rPr lang="en-US" dirty="0">
                <a:sym typeface="Symbol"/>
              </a:rPr>
              <a:t></a:t>
            </a:r>
            <a:r>
              <a:rPr lang="en-US" dirty="0"/>
              <a:t> B1.</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57400"/>
            <a:ext cx="60198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1429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Horizontal and Vertical Microcode</a:t>
            </a:r>
            <a:endParaRPr lang="en-US" dirty="0"/>
          </a:p>
        </p:txBody>
      </p:sp>
      <p:sp>
        <p:nvSpPr>
          <p:cNvPr id="3" name="Content Placeholder 2"/>
          <p:cNvSpPr>
            <a:spLocks noGrp="1"/>
          </p:cNvSpPr>
          <p:nvPr>
            <p:ph idx="1"/>
          </p:nvPr>
        </p:nvSpPr>
        <p:spPr/>
        <p:txBody>
          <a:bodyPr/>
          <a:lstStyle/>
          <a:p>
            <a:r>
              <a:rPr lang="en-US" dirty="0" smtClean="0"/>
              <a:t>Consider a bus, B1, that can be fed by seven different signal sources.</a:t>
            </a:r>
          </a:p>
          <a:p>
            <a:r>
              <a:rPr lang="en-US" dirty="0" smtClean="0"/>
              <a:t>In </a:t>
            </a:r>
            <a:r>
              <a:rPr lang="en-US" b="1" dirty="0" smtClean="0"/>
              <a:t>horizontal microcode</a:t>
            </a:r>
            <a:r>
              <a:rPr lang="en-US" dirty="0" smtClean="0"/>
              <a:t>, each signal has a bit in the micro-memory.  The B1 field would have 8 bits.</a:t>
            </a:r>
          </a:p>
          <a:p>
            <a:r>
              <a:rPr lang="en-US" dirty="0" smtClean="0"/>
              <a:t>In </a:t>
            </a:r>
            <a:r>
              <a:rPr lang="en-US" b="1" dirty="0" smtClean="0"/>
              <a:t>vertical microcode</a:t>
            </a:r>
            <a:r>
              <a:rPr lang="en-US" dirty="0" smtClean="0"/>
              <a:t>, the field would have a binary encoding to indicate the single source to be placed on the bus; here 3 bits.</a:t>
            </a:r>
            <a:endParaRPr lang="en-US" dirty="0"/>
          </a:p>
        </p:txBody>
      </p:sp>
    </p:spTree>
    <p:extLst>
      <p:ext uri="{BB962C8B-B14F-4D97-AF65-F5344CB8AC3E}">
        <p14:creationId xmlns:p14="http://schemas.microsoft.com/office/powerpoint/2010/main" val="3753741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Vertical Microcode</a:t>
            </a:r>
            <a:endParaRPr lang="en-US" dirty="0"/>
          </a:p>
        </p:txBody>
      </p:sp>
      <p:sp>
        <p:nvSpPr>
          <p:cNvPr id="3" name="Content Placeholder 2"/>
          <p:cNvSpPr>
            <a:spLocks noGrp="1"/>
          </p:cNvSpPr>
          <p:nvPr>
            <p:ph idx="1"/>
          </p:nvPr>
        </p:nvSpPr>
        <p:spPr/>
        <p:txBody>
          <a:bodyPr/>
          <a:lstStyle/>
          <a:p>
            <a:r>
              <a:rPr lang="en-US" dirty="0"/>
              <a:t>One advantage is that it allows a “narrower micro–memory</a:t>
            </a:r>
            <a:r>
              <a:rPr lang="en-US" dirty="0" smtClean="0"/>
              <a:t>”,  fewer </a:t>
            </a:r>
            <a:r>
              <a:rPr lang="en-US" dirty="0"/>
              <a:t>bits per word in the micro–memory</a:t>
            </a:r>
            <a:r>
              <a:rPr lang="en-US" dirty="0" smtClean="0"/>
              <a:t>.  But memory is cheap.</a:t>
            </a:r>
            <a:endParaRPr lang="en-US" dirty="0"/>
          </a:p>
          <a:p>
            <a:r>
              <a:rPr lang="en-US" dirty="0"/>
              <a:t>The major advantage is that it prevents the assertion of two or </a:t>
            </a:r>
            <a:r>
              <a:rPr lang="en-US" dirty="0" smtClean="0"/>
              <a:t>more data </a:t>
            </a:r>
            <a:r>
              <a:rPr lang="en-US" dirty="0"/>
              <a:t>sources on a given bus or two or more simultaneous ALU operations.</a:t>
            </a:r>
          </a:p>
        </p:txBody>
      </p:sp>
    </p:spTree>
    <p:extLst>
      <p:ext uri="{BB962C8B-B14F-4D97-AF65-F5344CB8AC3E}">
        <p14:creationId xmlns:p14="http://schemas.microsoft.com/office/powerpoint/2010/main" val="2059271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B1 With Vertical Microcode</a:t>
            </a:r>
            <a:endParaRPr lang="en-US" dirty="0"/>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1828800"/>
            <a:ext cx="6705599"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090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Typical Microinstruction Format</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smtClean="0"/>
              <a:t>Each microinstruction includes the address of the instruction to be executed next.</a:t>
            </a:r>
          </a:p>
          <a:p>
            <a:r>
              <a:rPr lang="en-US" dirty="0" smtClean="0"/>
              <a:t>Here is a format that supports a branch. There are two 8-bit addresses.  The signal S2 will indicate whether or not the branch is taken.</a:t>
            </a:r>
          </a:p>
          <a:p>
            <a:r>
              <a:rPr lang="en-US" dirty="0" smtClean="0"/>
              <a:t>Non-branching instructions have the same value in both fields.</a:t>
            </a:r>
          </a:p>
          <a:p>
            <a:endParaRPr lang="en-US" dirty="0"/>
          </a:p>
          <a:p>
            <a:endParaRPr lang="en-US" dirty="0" smtClean="0"/>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0299" y="5105400"/>
            <a:ext cx="8385175"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5627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Store Addresses in the Microcode</a:t>
            </a:r>
            <a:endParaRPr lang="en-US" dirty="0"/>
          </a:p>
        </p:txBody>
      </p:sp>
      <p:sp>
        <p:nvSpPr>
          <p:cNvPr id="3" name="Content Placeholder 2"/>
          <p:cNvSpPr>
            <a:spLocks noGrp="1"/>
          </p:cNvSpPr>
          <p:nvPr>
            <p:ph idx="1"/>
          </p:nvPr>
        </p:nvSpPr>
        <p:spPr/>
        <p:txBody>
          <a:bodyPr>
            <a:normAutofit/>
          </a:bodyPr>
          <a:lstStyle/>
          <a:p>
            <a:r>
              <a:rPr lang="en-US" dirty="0" smtClean="0"/>
              <a:t>Here are two options for a sequence of control signals, taken out of context.  The first uses a conditional branch.</a:t>
            </a:r>
          </a:p>
          <a:p>
            <a:r>
              <a:rPr lang="en-US" sz="2400" dirty="0" smtClean="0"/>
              <a:t>0x02C	</a:t>
            </a:r>
            <a:r>
              <a:rPr lang="es-ES_tradnl" sz="2400" dirty="0"/>
              <a:t>IR </a:t>
            </a:r>
            <a:r>
              <a:rPr lang="en-US" sz="2400" dirty="0">
                <a:sym typeface="Symbol"/>
              </a:rPr>
              <a:t></a:t>
            </a:r>
            <a:r>
              <a:rPr lang="es-ES_tradnl" sz="2400" dirty="0"/>
              <a:t> B1, R </a:t>
            </a:r>
            <a:r>
              <a:rPr lang="en-US" sz="2400" dirty="0">
                <a:sym typeface="Symbol"/>
              </a:rPr>
              <a:t></a:t>
            </a:r>
            <a:r>
              <a:rPr lang="es-ES_tradnl" sz="2400" dirty="0"/>
              <a:t> B2, </a:t>
            </a:r>
            <a:r>
              <a:rPr lang="es-ES_tradnl" sz="2400" b="1" dirty="0" err="1"/>
              <a:t>add</a:t>
            </a:r>
            <a:r>
              <a:rPr lang="es-ES_tradnl" sz="2400" dirty="0"/>
              <a:t>, B3 </a:t>
            </a:r>
            <a:r>
              <a:rPr lang="en-US" sz="2400" dirty="0">
                <a:sym typeface="Symbol"/>
              </a:rPr>
              <a:t></a:t>
            </a:r>
            <a:r>
              <a:rPr lang="es-ES_tradnl" sz="2400" dirty="0"/>
              <a:t> </a:t>
            </a:r>
            <a:r>
              <a:rPr lang="es-ES_tradnl" sz="2400" dirty="0" smtClean="0"/>
              <a:t>MAR</a:t>
            </a:r>
            <a:br>
              <a:rPr lang="es-ES_tradnl" sz="2400" dirty="0" smtClean="0"/>
            </a:br>
            <a:r>
              <a:rPr lang="es-ES_tradnl" sz="2400" dirty="0" smtClean="0"/>
              <a:t>0x02D	</a:t>
            </a:r>
            <a:r>
              <a:rPr lang="es-ES_tradnl" sz="2400" dirty="0" err="1" smtClean="0"/>
              <a:t>If</a:t>
            </a:r>
            <a:r>
              <a:rPr lang="es-ES_tradnl" sz="2400" dirty="0" smtClean="0"/>
              <a:t> D = 0 </a:t>
            </a:r>
            <a:r>
              <a:rPr lang="es-ES_tradnl" sz="2400" dirty="0" err="1" smtClean="0"/>
              <a:t>Go</a:t>
            </a:r>
            <a:r>
              <a:rPr lang="es-ES_tradnl" sz="2400" dirty="0" smtClean="0"/>
              <a:t> </a:t>
            </a:r>
            <a:r>
              <a:rPr lang="es-ES_tradnl" sz="2400" dirty="0" err="1" smtClean="0"/>
              <a:t>To</a:t>
            </a:r>
            <a:r>
              <a:rPr lang="es-ES_tradnl" sz="2400" dirty="0" smtClean="0"/>
              <a:t> 0x030</a:t>
            </a:r>
            <a:br>
              <a:rPr lang="es-ES_tradnl" sz="2400" dirty="0" smtClean="0"/>
            </a:br>
            <a:r>
              <a:rPr lang="es-ES_tradnl" sz="2400" dirty="0" smtClean="0"/>
              <a:t>0x02E	READ</a:t>
            </a:r>
          </a:p>
          <a:p>
            <a:r>
              <a:rPr lang="es-ES_tradnl" dirty="0" smtClean="0"/>
              <a:t>Similar </a:t>
            </a:r>
            <a:r>
              <a:rPr lang="es-ES_tradnl" dirty="0" err="1" smtClean="0"/>
              <a:t>code</a:t>
            </a:r>
            <a:r>
              <a:rPr lang="es-ES_tradnl" dirty="0" smtClean="0"/>
              <a:t> in </a:t>
            </a:r>
            <a:r>
              <a:rPr lang="es-ES_tradnl" dirty="0" err="1" smtClean="0"/>
              <a:t>the</a:t>
            </a:r>
            <a:r>
              <a:rPr lang="es-ES_tradnl" dirty="0" smtClean="0"/>
              <a:t> </a:t>
            </a:r>
            <a:r>
              <a:rPr lang="es-ES_tradnl" dirty="0" err="1" smtClean="0"/>
              <a:t>modern</a:t>
            </a:r>
            <a:r>
              <a:rPr lang="es-ES_tradnl" dirty="0" smtClean="0"/>
              <a:t> </a:t>
            </a:r>
            <a:r>
              <a:rPr lang="es-ES_tradnl" dirty="0" err="1" smtClean="0"/>
              <a:t>style</a:t>
            </a:r>
            <a:r>
              <a:rPr lang="es-ES_tradnl" dirty="0" smtClean="0"/>
              <a:t/>
            </a:r>
            <a:br>
              <a:rPr lang="es-ES_tradnl" dirty="0" smtClean="0"/>
            </a:br>
            <a:r>
              <a:rPr lang="es-ES_tradnl" sz="2400" dirty="0" smtClean="0"/>
              <a:t>0x02C	</a:t>
            </a:r>
            <a:r>
              <a:rPr lang="es-ES_tradnl" sz="2400" dirty="0"/>
              <a:t> IR </a:t>
            </a:r>
            <a:r>
              <a:rPr lang="en-US" sz="2400" dirty="0">
                <a:sym typeface="Symbol"/>
              </a:rPr>
              <a:t></a:t>
            </a:r>
            <a:r>
              <a:rPr lang="es-ES_tradnl" sz="2400" dirty="0"/>
              <a:t> B1, R </a:t>
            </a:r>
            <a:r>
              <a:rPr lang="en-US" sz="2400" dirty="0">
                <a:sym typeface="Symbol"/>
              </a:rPr>
              <a:t></a:t>
            </a:r>
            <a:r>
              <a:rPr lang="es-ES_tradnl" sz="2400" dirty="0"/>
              <a:t> B2, </a:t>
            </a:r>
            <a:r>
              <a:rPr lang="es-ES_tradnl" sz="2400" b="1" dirty="0" err="1"/>
              <a:t>add</a:t>
            </a:r>
            <a:r>
              <a:rPr lang="es-ES_tradnl" sz="2400" dirty="0"/>
              <a:t>, B3 </a:t>
            </a:r>
            <a:r>
              <a:rPr lang="en-US" sz="2400" dirty="0">
                <a:sym typeface="Symbol"/>
              </a:rPr>
              <a:t></a:t>
            </a:r>
            <a:r>
              <a:rPr lang="es-ES_tradnl" sz="2400" dirty="0"/>
              <a:t> </a:t>
            </a:r>
            <a:r>
              <a:rPr lang="es-ES_tradnl" sz="2400" dirty="0" smtClean="0"/>
              <a:t>MAR, 0x030, 0x02E</a:t>
            </a:r>
            <a:endParaRPr lang="en-US" sz="2400" dirty="0"/>
          </a:p>
        </p:txBody>
      </p:sp>
    </p:spTree>
    <p:extLst>
      <p:ext uri="{BB962C8B-B14F-4D97-AF65-F5344CB8AC3E}">
        <p14:creationId xmlns:p14="http://schemas.microsoft.com/office/powerpoint/2010/main" val="2440491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Maurice Wilkes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Maurice Wilkes worked in the Computing Laboratory at Cambridge University  beginning in 1936, but mostly from 1945 as he served in WW 2</a:t>
            </a:r>
            <a:r>
              <a:rPr lang="en-US" dirty="0" smtClean="0"/>
              <a:t>.</a:t>
            </a:r>
          </a:p>
          <a:p>
            <a:r>
              <a:rPr lang="en-US" dirty="0"/>
              <a:t>On May 6, 1949 the EDSAC was first operational, computing the values of N</a:t>
            </a:r>
            <a:r>
              <a:rPr lang="en-US" baseline="30000" dirty="0"/>
              <a:t>2</a:t>
            </a:r>
            <a:r>
              <a:rPr lang="en-US" dirty="0"/>
              <a:t> for </a:t>
            </a:r>
            <a:r>
              <a:rPr lang="en-US" dirty="0" smtClean="0"/>
              <a:t>1 </a:t>
            </a:r>
            <a:r>
              <a:rPr lang="en-US" dirty="0">
                <a:sym typeface="Symbol"/>
              </a:rPr>
              <a:t></a:t>
            </a:r>
            <a:r>
              <a:rPr lang="en-US" dirty="0"/>
              <a:t> N </a:t>
            </a:r>
            <a:r>
              <a:rPr lang="en-US" dirty="0">
                <a:sym typeface="Symbol"/>
              </a:rPr>
              <a:t></a:t>
            </a:r>
            <a:r>
              <a:rPr lang="en-US" dirty="0"/>
              <a:t> 99.  In 1951, Wilkes published </a:t>
            </a:r>
            <a:r>
              <a:rPr lang="en-US" u="sng" dirty="0"/>
              <a:t>The Preparation of Programs for Electronic Digital Computers</a:t>
            </a:r>
            <a:r>
              <a:rPr lang="en-US" dirty="0"/>
              <a:t>, the first book on programming</a:t>
            </a:r>
            <a:r>
              <a:rPr lang="en-US" dirty="0" smtClean="0"/>
              <a:t>.</a:t>
            </a:r>
            <a:endParaRPr lang="en-US" dirty="0"/>
          </a:p>
          <a:p>
            <a:r>
              <a:rPr lang="en-US" dirty="0"/>
              <a:t>Also in 1951, Wilkes published a paper “The Best Way to Design an Automatic Calculating Machine” that described a technique that he called microprogramming.  </a:t>
            </a:r>
            <a:r>
              <a:rPr lang="en-US" dirty="0" smtClean="0"/>
              <a:t> This </a:t>
            </a:r>
            <a:r>
              <a:rPr lang="en-US" dirty="0"/>
              <a:t>technique is still in use today and still has the same name.</a:t>
            </a:r>
          </a:p>
        </p:txBody>
      </p:sp>
    </p:spTree>
    <p:extLst>
      <p:ext uri="{BB962C8B-B14F-4D97-AF65-F5344CB8AC3E}">
        <p14:creationId xmlns:p14="http://schemas.microsoft.com/office/powerpoint/2010/main" val="1033004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Central Processing Unit (CPU)</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CPU has four main </a:t>
            </a:r>
            <a:r>
              <a:rPr lang="en-US" dirty="0" smtClean="0"/>
              <a:t>components:</a:t>
            </a:r>
          </a:p>
          <a:p>
            <a:pPr marL="514350" indent="-514350">
              <a:buFont typeface="+mj-lt"/>
              <a:buAutoNum type="arabicPeriod"/>
            </a:pPr>
            <a:r>
              <a:rPr lang="en-US" dirty="0" smtClean="0"/>
              <a:t>The </a:t>
            </a:r>
            <a:r>
              <a:rPr lang="en-US" dirty="0"/>
              <a:t>Control Unit (along with the IR) interprets the machine language </a:t>
            </a:r>
            <a:r>
              <a:rPr lang="en-US" dirty="0" smtClean="0"/>
              <a:t>instruction and </a:t>
            </a:r>
            <a:r>
              <a:rPr lang="en-US" dirty="0"/>
              <a:t>issues the control signals to make the CPU execute that </a:t>
            </a:r>
            <a:r>
              <a:rPr lang="en-US" dirty="0" smtClean="0"/>
              <a:t>instruction.</a:t>
            </a:r>
          </a:p>
          <a:p>
            <a:pPr marL="514350" indent="-514350">
              <a:buFont typeface="+mj-lt"/>
              <a:buAutoNum type="arabicPeriod"/>
            </a:pPr>
            <a:r>
              <a:rPr lang="en-US" dirty="0" smtClean="0"/>
              <a:t>The </a:t>
            </a:r>
            <a:r>
              <a:rPr lang="en-US" dirty="0"/>
              <a:t>ALU (Arithmetic Logic Unit) that does the arithmetic and </a:t>
            </a:r>
            <a:r>
              <a:rPr lang="en-US" dirty="0" smtClean="0"/>
              <a:t>logic.</a:t>
            </a:r>
          </a:p>
          <a:p>
            <a:pPr marL="514350" indent="-514350">
              <a:buFont typeface="+mj-lt"/>
              <a:buAutoNum type="arabicPeriod"/>
            </a:pPr>
            <a:r>
              <a:rPr lang="en-US" dirty="0" smtClean="0"/>
              <a:t>The </a:t>
            </a:r>
            <a:r>
              <a:rPr lang="en-US" dirty="0"/>
              <a:t>Register Set (Register File) that stores temporary results related to </a:t>
            </a:r>
            <a:r>
              <a:rPr lang="en-US" dirty="0" smtClean="0"/>
              <a:t>the computations</a:t>
            </a:r>
            <a:r>
              <a:rPr lang="en-US" dirty="0"/>
              <a:t>.  There are also </a:t>
            </a:r>
            <a:r>
              <a:rPr lang="en-US" b="1" dirty="0"/>
              <a:t>Special Purpose Registers</a:t>
            </a:r>
            <a:r>
              <a:rPr lang="en-US" dirty="0"/>
              <a:t> used by the Control </a:t>
            </a:r>
            <a:r>
              <a:rPr lang="en-US" dirty="0" smtClean="0"/>
              <a:t>Unit.</a:t>
            </a:r>
          </a:p>
          <a:p>
            <a:pPr marL="514350" indent="-514350">
              <a:buFont typeface="+mj-lt"/>
              <a:buAutoNum type="arabicPeriod"/>
            </a:pPr>
            <a:r>
              <a:rPr lang="en-US" dirty="0" smtClean="0"/>
              <a:t>An </a:t>
            </a:r>
            <a:r>
              <a:rPr lang="en-US" dirty="0"/>
              <a:t>internal bus structure for communication.</a:t>
            </a:r>
          </a:p>
          <a:p>
            <a:endParaRPr lang="en-US" dirty="0"/>
          </a:p>
        </p:txBody>
      </p:sp>
    </p:spTree>
    <p:extLst>
      <p:ext uri="{BB962C8B-B14F-4D97-AF65-F5344CB8AC3E}">
        <p14:creationId xmlns:p14="http://schemas.microsoft.com/office/powerpoint/2010/main" val="2439682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Wilkes’ Motivation</a:t>
            </a:r>
            <a:endParaRPr lang="en-US" dirty="0"/>
          </a:p>
        </p:txBody>
      </p:sp>
      <p:sp>
        <p:nvSpPr>
          <p:cNvPr id="3" name="Content Placeholder 2"/>
          <p:cNvSpPr>
            <a:spLocks noGrp="1"/>
          </p:cNvSpPr>
          <p:nvPr>
            <p:ph idx="1"/>
          </p:nvPr>
        </p:nvSpPr>
        <p:spPr/>
        <p:txBody>
          <a:bodyPr/>
          <a:lstStyle/>
          <a:p>
            <a:r>
              <a:rPr lang="en-US" dirty="0" smtClean="0"/>
              <a:t>Here is a direct quote from Maurice Wilkes.</a:t>
            </a:r>
          </a:p>
          <a:p>
            <a:r>
              <a:rPr lang="en-US" dirty="0"/>
              <a:t>“As soon as we started programming, we found to our surprise that it wasn’t as easy to get programs right as we had thought. … I can remember the exact instant when I realized that a large part of my life from then on was going to be spent in finding mistakes in my own programs.”</a:t>
            </a:r>
          </a:p>
        </p:txBody>
      </p:sp>
    </p:spTree>
    <p:extLst>
      <p:ext uri="{BB962C8B-B14F-4D97-AF65-F5344CB8AC3E}">
        <p14:creationId xmlns:p14="http://schemas.microsoft.com/office/powerpoint/2010/main" val="29674948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Complexity of the Control Unit</a:t>
            </a:r>
            <a:endParaRPr lang="en-US" dirty="0"/>
          </a:p>
        </p:txBody>
      </p:sp>
      <p:sp>
        <p:nvSpPr>
          <p:cNvPr id="3" name="Content Placeholder 2"/>
          <p:cNvSpPr>
            <a:spLocks noGrp="1"/>
          </p:cNvSpPr>
          <p:nvPr>
            <p:ph idx="1"/>
          </p:nvPr>
        </p:nvSpPr>
        <p:spPr/>
        <p:txBody>
          <a:bodyPr>
            <a:normAutofit fontScale="92500" lnSpcReduction="10000"/>
          </a:bodyPr>
          <a:lstStyle/>
          <a:p>
            <a:r>
              <a:rPr lang="en-US" dirty="0"/>
              <a:t>After his visit to the United States, Wilkes started to worry about the complexity of the control unit of the EDVAC, then in design.  Here is what he wrote later</a:t>
            </a:r>
            <a:r>
              <a:rPr lang="en-US" dirty="0" smtClean="0"/>
              <a:t>.</a:t>
            </a:r>
          </a:p>
          <a:p>
            <a:r>
              <a:rPr lang="en-US" i="1" dirty="0" smtClean="0"/>
              <a:t>“It </a:t>
            </a:r>
            <a:r>
              <a:rPr lang="en-US" i="1" dirty="0"/>
              <a:t>was not, I think, until I got back to Cambridge that I realized that the solution was to turn the control unit into a computer in miniature by adding a second matrix to determine the flow of control at the </a:t>
            </a:r>
            <a:r>
              <a:rPr lang="en-US" i="1" dirty="0" smtClean="0"/>
              <a:t>micro-level </a:t>
            </a:r>
            <a:r>
              <a:rPr lang="en-US" i="1" dirty="0"/>
              <a:t>and by providing for conditional </a:t>
            </a:r>
            <a:r>
              <a:rPr lang="en-US" i="1" dirty="0" smtClean="0"/>
              <a:t>microinstructions”.</a:t>
            </a:r>
            <a:endParaRPr lang="en-US" dirty="0"/>
          </a:p>
        </p:txBody>
      </p:sp>
    </p:spTree>
    <p:extLst>
      <p:ext uri="{BB962C8B-B14F-4D97-AF65-F5344CB8AC3E}">
        <p14:creationId xmlns:p14="http://schemas.microsoft.com/office/powerpoint/2010/main" val="3514707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Diode Matrix</a:t>
            </a:r>
            <a:endParaRPr lang="en-US" dirty="0"/>
          </a:p>
        </p:txBody>
      </p:sp>
      <p:sp>
        <p:nvSpPr>
          <p:cNvPr id="3" name="Content Placeholder 2"/>
          <p:cNvSpPr>
            <a:spLocks noGrp="1"/>
          </p:cNvSpPr>
          <p:nvPr>
            <p:ph idx="1"/>
          </p:nvPr>
        </p:nvSpPr>
        <p:spPr/>
        <p:txBody>
          <a:bodyPr/>
          <a:lstStyle/>
          <a:p>
            <a:r>
              <a:rPr lang="en-US" dirty="0"/>
              <a:t>A diode memory is just a collection of diodes connected in a matrix</a:t>
            </a:r>
            <a:r>
              <a:rPr lang="en-US" dirty="0" smtClean="0"/>
              <a:t>.</a:t>
            </a:r>
          </a:p>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895600"/>
            <a:ext cx="586740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09909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Problems in the 1950’s</a:t>
            </a:r>
            <a:endParaRPr lang="en-US" dirty="0"/>
          </a:p>
        </p:txBody>
      </p:sp>
      <p:sp>
        <p:nvSpPr>
          <p:cNvPr id="3" name="Content Placeholder 2"/>
          <p:cNvSpPr>
            <a:spLocks noGrp="1"/>
          </p:cNvSpPr>
          <p:nvPr>
            <p:ph idx="1"/>
          </p:nvPr>
        </p:nvSpPr>
        <p:spPr/>
        <p:txBody>
          <a:bodyPr>
            <a:normAutofit fontScale="92500"/>
          </a:bodyPr>
          <a:lstStyle/>
          <a:p>
            <a:r>
              <a:rPr lang="en-US" dirty="0"/>
              <a:t>In 1958, the EDSAC 2 became operational; it was the first microprogrammed </a:t>
            </a:r>
            <a:r>
              <a:rPr lang="en-US" dirty="0" smtClean="0"/>
              <a:t>computer. The </a:t>
            </a:r>
            <a:r>
              <a:rPr lang="en-US" dirty="0"/>
              <a:t>control unit used ROM made from magnetic </a:t>
            </a:r>
            <a:r>
              <a:rPr lang="en-US" dirty="0" smtClean="0"/>
              <a:t>cores.</a:t>
            </a:r>
            <a:endParaRPr lang="en-US" dirty="0"/>
          </a:p>
          <a:p>
            <a:r>
              <a:rPr lang="en-US" dirty="0"/>
              <a:t>There were two reasons that Wilkes’ idea did not take off in the 1950’s.</a:t>
            </a:r>
          </a:p>
          <a:p>
            <a:pPr marL="514350" indent="-514350">
              <a:buFont typeface="+mj-lt"/>
              <a:buAutoNum type="arabicPeriod"/>
            </a:pPr>
            <a:r>
              <a:rPr lang="en-US" dirty="0" smtClean="0"/>
              <a:t>The </a:t>
            </a:r>
            <a:r>
              <a:rPr lang="en-US" dirty="0"/>
              <a:t>simple instruction sets of the time did not demand microprogramming, and</a:t>
            </a:r>
          </a:p>
          <a:p>
            <a:pPr marL="514350" indent="-514350">
              <a:buFont typeface="+mj-lt"/>
              <a:buAutoNum type="arabicPeriod"/>
            </a:pPr>
            <a:r>
              <a:rPr lang="en-US" dirty="0" smtClean="0"/>
              <a:t>The </a:t>
            </a:r>
            <a:r>
              <a:rPr lang="en-US" dirty="0"/>
              <a:t>methods for fabricating a microprogram control store were not adequate.</a:t>
            </a:r>
          </a:p>
        </p:txBody>
      </p:sp>
    </p:spTree>
    <p:extLst>
      <p:ext uri="{BB962C8B-B14F-4D97-AF65-F5344CB8AC3E}">
        <p14:creationId xmlns:p14="http://schemas.microsoft.com/office/powerpoint/2010/main" val="1894652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Microprogramming is Taken Seriously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IBM introduced the System/360 in 1964.  This caused microprogramming to be </a:t>
            </a:r>
            <a:r>
              <a:rPr lang="en-US" dirty="0"/>
              <a:t>taken seriously as an option for designing control units.  There were three reasons.</a:t>
            </a:r>
          </a:p>
          <a:p>
            <a:pPr marL="514350" indent="-514350">
              <a:buFont typeface="+mj-lt"/>
              <a:buAutoNum type="arabicPeriod"/>
            </a:pPr>
            <a:r>
              <a:rPr lang="en-US" dirty="0" smtClean="0"/>
              <a:t>The </a:t>
            </a:r>
            <a:r>
              <a:rPr lang="en-US" dirty="0"/>
              <a:t>recent availability of memory units with sufficient reliability </a:t>
            </a:r>
            <a:r>
              <a:rPr lang="en-US" dirty="0" smtClean="0"/>
              <a:t>and reasonable </a:t>
            </a:r>
            <a:r>
              <a:rPr lang="en-US" dirty="0"/>
              <a:t>cost.</a:t>
            </a:r>
          </a:p>
          <a:p>
            <a:pPr marL="514350" indent="-514350">
              <a:buFont typeface="+mj-lt"/>
              <a:buAutoNum type="arabicPeriod"/>
            </a:pPr>
            <a:r>
              <a:rPr lang="en-US" dirty="0" smtClean="0"/>
              <a:t>The </a:t>
            </a:r>
            <a:r>
              <a:rPr lang="en-US" dirty="0"/>
              <a:t>fact that IBM took the technology seriously.</a:t>
            </a:r>
          </a:p>
          <a:p>
            <a:pPr marL="514350" indent="-514350">
              <a:buFont typeface="+mj-lt"/>
              <a:buAutoNum type="arabicPeriod"/>
            </a:pPr>
            <a:r>
              <a:rPr lang="en-US" dirty="0" smtClean="0"/>
              <a:t>The </a:t>
            </a:r>
            <a:r>
              <a:rPr lang="en-US" dirty="0"/>
              <a:t>fact that IBM aggressively pushed the memory technology inside the </a:t>
            </a:r>
            <a:r>
              <a:rPr lang="en-US" dirty="0" smtClean="0"/>
              <a:t>company </a:t>
            </a:r>
            <a:r>
              <a:rPr lang="en-US" dirty="0"/>
              <a:t>to make microprogramming feasible.</a:t>
            </a:r>
          </a:p>
        </p:txBody>
      </p:sp>
    </p:spTree>
    <p:extLst>
      <p:ext uri="{BB962C8B-B14F-4D97-AF65-F5344CB8AC3E}">
        <p14:creationId xmlns:p14="http://schemas.microsoft.com/office/powerpoint/2010/main" val="1622492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IBM’s Goals for Microprogramming</a:t>
            </a:r>
            <a:endParaRPr lang="en-US" dirty="0"/>
          </a:p>
        </p:txBody>
      </p:sp>
      <p:sp>
        <p:nvSpPr>
          <p:cNvPr id="3" name="Content Placeholder 2"/>
          <p:cNvSpPr>
            <a:spLocks noGrp="1"/>
          </p:cNvSpPr>
          <p:nvPr>
            <p:ph idx="1"/>
          </p:nvPr>
        </p:nvSpPr>
        <p:spPr/>
        <p:txBody>
          <a:bodyPr>
            <a:normAutofit/>
          </a:bodyPr>
          <a:lstStyle/>
          <a:p>
            <a:r>
              <a:rPr lang="en-US" dirty="0"/>
              <a:t>“Microprogramming in the System/360 </a:t>
            </a:r>
            <a:r>
              <a:rPr lang="en-US" dirty="0" smtClean="0"/>
              <a:t>…</a:t>
            </a:r>
            <a:br>
              <a:rPr lang="en-US" dirty="0" smtClean="0"/>
            </a:br>
            <a:r>
              <a:rPr lang="en-US" dirty="0" smtClean="0"/>
              <a:t>has </a:t>
            </a:r>
            <a:r>
              <a:rPr lang="en-US" dirty="0"/>
              <a:t>been used to help design a </a:t>
            </a:r>
            <a:r>
              <a:rPr lang="en-US" dirty="0" smtClean="0"/>
              <a:t>fixed instruction </a:t>
            </a:r>
            <a:r>
              <a:rPr lang="en-US" dirty="0"/>
              <a:t>set capable of reaching across a compatible line of machines in a wide range of performances. … </a:t>
            </a:r>
            <a:r>
              <a:rPr lang="en-US" dirty="0" smtClean="0"/>
              <a:t>[It] has</a:t>
            </a:r>
            <a:r>
              <a:rPr lang="en-US" dirty="0"/>
              <a:t>, however, made it feasible for the smaller models of System/360 to provide the same </a:t>
            </a:r>
            <a:r>
              <a:rPr lang="en-US" dirty="0" smtClean="0"/>
              <a:t>comprehensive instruction </a:t>
            </a:r>
            <a:r>
              <a:rPr lang="en-US" dirty="0"/>
              <a:t>set as the large models.”</a:t>
            </a:r>
          </a:p>
        </p:txBody>
      </p:sp>
    </p:spTree>
    <p:extLst>
      <p:ext uri="{BB962C8B-B14F-4D97-AF65-F5344CB8AC3E}">
        <p14:creationId xmlns:p14="http://schemas.microsoft.com/office/powerpoint/2010/main" val="21296738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IBM’s Marketing Problem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System/360 was a bold move to replace a number of incompatible designs: </a:t>
            </a:r>
            <a:br>
              <a:rPr lang="en-US" dirty="0" smtClean="0"/>
            </a:br>
            <a:r>
              <a:rPr lang="en-US" dirty="0" smtClean="0"/>
              <a:t>the IBM 1401, the IBM 7040, and IBM 7094.</a:t>
            </a:r>
          </a:p>
          <a:p>
            <a:r>
              <a:rPr lang="en-US" dirty="0" smtClean="0"/>
              <a:t>Each of the older designs had a large customer base with considerable developed code.</a:t>
            </a:r>
          </a:p>
          <a:p>
            <a:r>
              <a:rPr lang="en-US" dirty="0" smtClean="0"/>
              <a:t>None of the old code would run on the 360.</a:t>
            </a:r>
          </a:p>
          <a:p>
            <a:r>
              <a:rPr lang="en-US" dirty="0" smtClean="0"/>
              <a:t>Honeywell, along with other companies, began marketing newer computers that would run the old code.</a:t>
            </a:r>
          </a:p>
          <a:p>
            <a:r>
              <a:rPr lang="en-US" dirty="0" smtClean="0"/>
              <a:t>Customers might abandon IBM.</a:t>
            </a:r>
            <a:endParaRPr lang="en-US" dirty="0"/>
          </a:p>
        </p:txBody>
      </p:sp>
    </p:spTree>
    <p:extLst>
      <p:ext uri="{BB962C8B-B14F-4D97-AF65-F5344CB8AC3E}">
        <p14:creationId xmlns:p14="http://schemas.microsoft.com/office/powerpoint/2010/main" val="1158149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Emulation on the S/360</a:t>
            </a:r>
            <a:endParaRPr lang="en-US" dirty="0"/>
          </a:p>
        </p:txBody>
      </p:sp>
      <p:sp>
        <p:nvSpPr>
          <p:cNvPr id="3" name="Content Placeholder 2"/>
          <p:cNvSpPr>
            <a:spLocks noGrp="1"/>
          </p:cNvSpPr>
          <p:nvPr>
            <p:ph idx="1"/>
          </p:nvPr>
        </p:nvSpPr>
        <p:spPr/>
        <p:txBody>
          <a:bodyPr>
            <a:normAutofit fontScale="77500" lnSpcReduction="20000"/>
          </a:bodyPr>
          <a:lstStyle/>
          <a:p>
            <a:r>
              <a:rPr lang="en-US" dirty="0"/>
              <a:t>IBM was “spared mass defection of former customers” when engineers working on the </a:t>
            </a:r>
            <a:r>
              <a:rPr lang="en-US" dirty="0" smtClean="0"/>
              <a:t>Model </a:t>
            </a:r>
            <a:r>
              <a:rPr lang="en-US" dirty="0"/>
              <a:t>30 suggested the use of an </a:t>
            </a:r>
            <a:r>
              <a:rPr lang="en-US" dirty="0" smtClean="0"/>
              <a:t>extra control </a:t>
            </a:r>
            <a:r>
              <a:rPr lang="en-US" dirty="0"/>
              <a:t>store on the micro–programmed control </a:t>
            </a:r>
            <a:r>
              <a:rPr lang="en-US" dirty="0" smtClean="0"/>
              <a:t>unit </a:t>
            </a:r>
            <a:r>
              <a:rPr lang="en-US" dirty="0"/>
              <a:t>to allow the Model 30 to execute IBM 1401 instructions in native </a:t>
            </a:r>
            <a:r>
              <a:rPr lang="en-US" dirty="0" smtClean="0"/>
              <a:t>mode.</a:t>
            </a:r>
          </a:p>
          <a:p>
            <a:r>
              <a:rPr lang="en-US" dirty="0" smtClean="0"/>
              <a:t>The effort lead to the ability to execute native </a:t>
            </a:r>
            <a:r>
              <a:rPr lang="en-US" dirty="0"/>
              <a:t>mode software for both the IBM 1401 and IBM 700 series.  </a:t>
            </a:r>
            <a:br>
              <a:rPr lang="en-US" dirty="0"/>
            </a:br>
            <a:r>
              <a:rPr lang="en-US" dirty="0"/>
              <a:t>Moss termed their work as </a:t>
            </a:r>
            <a:r>
              <a:rPr lang="en-US" b="1" dirty="0"/>
              <a:t>“emulation</a:t>
            </a:r>
            <a:r>
              <a:rPr lang="en-US" b="1" dirty="0" smtClean="0"/>
              <a:t>”</a:t>
            </a:r>
            <a:r>
              <a:rPr lang="en-US" dirty="0" smtClean="0"/>
              <a:t>.</a:t>
            </a:r>
            <a:endParaRPr lang="en-US" dirty="0"/>
          </a:p>
          <a:p>
            <a:r>
              <a:rPr lang="en-US" dirty="0"/>
              <a:t>The emulators they designed worked well enough so that many customers never </a:t>
            </a:r>
            <a:r>
              <a:rPr lang="en-US" dirty="0" smtClean="0"/>
              <a:t>converted </a:t>
            </a:r>
            <a:r>
              <a:rPr lang="en-US" dirty="0"/>
              <a:t>legacy software and instead ran it for many years on System/360 </a:t>
            </a:r>
            <a:br>
              <a:rPr lang="en-US" dirty="0"/>
            </a:br>
            <a:r>
              <a:rPr lang="en-US" dirty="0"/>
              <a:t>hardware using emulation.  This was a great marketing success for IBM.</a:t>
            </a:r>
          </a:p>
        </p:txBody>
      </p:sp>
    </p:spTree>
    <p:extLst>
      <p:ext uri="{BB962C8B-B14F-4D97-AF65-F5344CB8AC3E}">
        <p14:creationId xmlns:p14="http://schemas.microsoft.com/office/powerpoint/2010/main" val="3859213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1960’s and 1970’s</a:t>
            </a:r>
            <a:endParaRPr lang="en-US" dirty="0"/>
          </a:p>
        </p:txBody>
      </p:sp>
      <p:sp>
        <p:nvSpPr>
          <p:cNvPr id="3" name="Content Placeholder 2"/>
          <p:cNvSpPr>
            <a:spLocks noGrp="1"/>
          </p:cNvSpPr>
          <p:nvPr>
            <p:ph idx="1"/>
          </p:nvPr>
        </p:nvSpPr>
        <p:spPr/>
        <p:txBody>
          <a:bodyPr>
            <a:normAutofit fontScale="77500" lnSpcReduction="20000"/>
          </a:bodyPr>
          <a:lstStyle/>
          <a:p>
            <a:r>
              <a:rPr lang="en-US" dirty="0"/>
              <a:t>In the 1960s and 1970s, microprogramming was one of the most important techniques used in implementing machines. Through most of that period, machines were implemented with discrete components or MSI (medium-scale integration—fewer than 1000 gates per chip</a:t>
            </a:r>
            <a:r>
              <a:rPr lang="en-US" dirty="0" smtClean="0"/>
              <a:t>)</a:t>
            </a:r>
          </a:p>
          <a:p>
            <a:r>
              <a:rPr lang="en-US" dirty="0"/>
              <a:t>The hardwired implementations were faster, but too costly for most machines. Furthermore, it was very difficult to get the control correct, and changing ROMs was easier than replacing a random logic control unit. </a:t>
            </a:r>
            <a:endParaRPr lang="en-US" dirty="0" smtClean="0"/>
          </a:p>
          <a:p>
            <a:r>
              <a:rPr lang="en-US" dirty="0" smtClean="0"/>
              <a:t>Eventually</a:t>
            </a:r>
            <a:r>
              <a:rPr lang="en-US" dirty="0"/>
              <a:t>, microprogrammed control was implemented in RAM, to allow changes late in the design cycle, and even in the field after a machine shipped.</a:t>
            </a:r>
          </a:p>
        </p:txBody>
      </p:sp>
    </p:spTree>
    <p:extLst>
      <p:ext uri="{BB962C8B-B14F-4D97-AF65-F5344CB8AC3E}">
        <p14:creationId xmlns:p14="http://schemas.microsoft.com/office/powerpoint/2010/main" val="29092832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Benefits of Microprogramming</a:t>
            </a:r>
            <a:endParaRPr lang="en-US" dirty="0"/>
          </a:p>
        </p:txBody>
      </p:sp>
      <p:sp>
        <p:nvSpPr>
          <p:cNvPr id="3" name="Content Placeholder 2"/>
          <p:cNvSpPr>
            <a:spLocks noGrp="1"/>
          </p:cNvSpPr>
          <p:nvPr>
            <p:ph idx="1"/>
          </p:nvPr>
        </p:nvSpPr>
        <p:spPr/>
        <p:txBody>
          <a:bodyPr>
            <a:normAutofit fontScale="85000" lnSpcReduction="10000"/>
          </a:bodyPr>
          <a:lstStyle/>
          <a:p>
            <a:r>
              <a:rPr lang="en-US" dirty="0"/>
              <a:t>As noted above, the primary impediment to adoption of microprogramming was that </a:t>
            </a:r>
            <a:r>
              <a:rPr lang="en-US" dirty="0" smtClean="0"/>
              <a:t>sufficiently </a:t>
            </a:r>
            <a:r>
              <a:rPr lang="en-US" dirty="0"/>
              <a:t>fast control memory was not readily available.</a:t>
            </a:r>
          </a:p>
          <a:p>
            <a:r>
              <a:rPr lang="en-US" dirty="0"/>
              <a:t>When the necessary memory became available, microprogramming became popular.</a:t>
            </a:r>
          </a:p>
          <a:p>
            <a:r>
              <a:rPr lang="en-US" dirty="0"/>
              <a:t>The main advantage of microprogramming was that it handled difficulties associated </a:t>
            </a:r>
            <a:r>
              <a:rPr lang="en-US" dirty="0" smtClean="0"/>
              <a:t>with </a:t>
            </a:r>
            <a:r>
              <a:rPr lang="en-US" dirty="0"/>
              <a:t>virtual memory, </a:t>
            </a:r>
            <a:r>
              <a:rPr lang="en-US" dirty="0" smtClean="0"/>
              <a:t>especially </a:t>
            </a:r>
            <a:r>
              <a:rPr lang="en-US" dirty="0"/>
              <a:t>restarting instructions after page faults.</a:t>
            </a:r>
          </a:p>
          <a:p>
            <a:r>
              <a:rPr lang="en-US" dirty="0"/>
              <a:t>The IBM System 370 Model 138 implemented virtual memory entirely in </a:t>
            </a:r>
            <a:r>
              <a:rPr lang="en-US" dirty="0" smtClean="0"/>
              <a:t>microcode.</a:t>
            </a:r>
            <a:endParaRPr lang="en-US" dirty="0"/>
          </a:p>
        </p:txBody>
      </p:sp>
    </p:spTree>
    <p:extLst>
      <p:ext uri="{BB962C8B-B14F-4D97-AF65-F5344CB8AC3E}">
        <p14:creationId xmlns:p14="http://schemas.microsoft.com/office/powerpoint/2010/main" val="696923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Control Unit (Part 2)</a:t>
            </a:r>
            <a:endParaRPr lang="en-US" dirty="0"/>
          </a:p>
        </p:txBody>
      </p:sp>
      <p:sp>
        <p:nvSpPr>
          <p:cNvPr id="3" name="Content Placeholder 2"/>
          <p:cNvSpPr>
            <a:spLocks noGrp="1"/>
          </p:cNvSpPr>
          <p:nvPr>
            <p:ph idx="1"/>
          </p:nvPr>
        </p:nvSpPr>
        <p:spPr/>
        <p:txBody>
          <a:bodyPr/>
          <a:lstStyle/>
          <a:p>
            <a:r>
              <a:rPr lang="en-US" sz="2800" dirty="0"/>
              <a:t>The function of the </a:t>
            </a:r>
            <a:r>
              <a:rPr lang="en-US" sz="2800" b="1" dirty="0"/>
              <a:t>control unit</a:t>
            </a:r>
            <a:r>
              <a:rPr lang="en-US" sz="2800" dirty="0"/>
              <a:t> is to decode the binary machine word in the IR (Instruction Register) and issue appropriate control </a:t>
            </a:r>
            <a:r>
              <a:rPr lang="en-US" sz="2800" dirty="0" smtClean="0"/>
              <a:t>signals.  These cause </a:t>
            </a:r>
            <a:r>
              <a:rPr lang="en-US" sz="2800" dirty="0"/>
              <a:t>the computer to execute its program</a:t>
            </a:r>
            <a:r>
              <a:rPr lang="en-US" sz="2800" dirty="0" smtClean="0"/>
              <a:t>.</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657600"/>
            <a:ext cx="69342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06959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IBM XT/370</a:t>
            </a:r>
            <a:endParaRPr lang="en-US" dirty="0"/>
          </a:p>
        </p:txBody>
      </p:sp>
      <p:sp>
        <p:nvSpPr>
          <p:cNvPr id="3" name="Content Placeholder 2"/>
          <p:cNvSpPr>
            <a:spLocks noGrp="1"/>
          </p:cNvSpPr>
          <p:nvPr>
            <p:ph idx="1"/>
          </p:nvPr>
        </p:nvSpPr>
        <p:spPr/>
        <p:txBody>
          <a:bodyPr>
            <a:normAutofit fontScale="85000" lnSpcReduction="20000"/>
          </a:bodyPr>
          <a:lstStyle/>
          <a:p>
            <a:r>
              <a:rPr lang="en-US" dirty="0"/>
              <a:t>IBM was attempting to regain dominance in the desktop </a:t>
            </a:r>
            <a:r>
              <a:rPr lang="en-US" dirty="0" smtClean="0"/>
              <a:t>market.  They </a:t>
            </a:r>
            <a:r>
              <a:rPr lang="en-US" dirty="0"/>
              <a:t>noted that both the S/370 and the Motorola 68000 used sixteen 32–bit general purpose registers.</a:t>
            </a:r>
          </a:p>
          <a:p>
            <a:r>
              <a:rPr lang="en-US" dirty="0"/>
              <a:t>In 1984 IBM announced the XT/370, a “370 on a desktop</a:t>
            </a:r>
            <a:r>
              <a:rPr lang="en-US" dirty="0" smtClean="0"/>
              <a:t>”.  The design used </a:t>
            </a:r>
            <a:r>
              <a:rPr lang="en-US" dirty="0"/>
              <a:t>a pair of Motorola 68000s re–microprogrammed to emulate the S/370 instruction set.  Two units were required because the control store on the Motorola was too small for the S/370.</a:t>
            </a:r>
          </a:p>
          <a:p>
            <a:r>
              <a:rPr lang="en-US" dirty="0"/>
              <a:t>As a computer the project was successful.  It failed because IBM wanted full S/370 prices for the software to run on the XT/370.</a:t>
            </a:r>
          </a:p>
        </p:txBody>
      </p:sp>
    </p:spTree>
    <p:extLst>
      <p:ext uri="{BB962C8B-B14F-4D97-AF65-F5344CB8AC3E}">
        <p14:creationId xmlns:p14="http://schemas.microsoft.com/office/powerpoint/2010/main" val="29301572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Side–Effects of Microprogramming</a:t>
            </a:r>
            <a:endParaRPr lang="en-US" dirty="0"/>
          </a:p>
        </p:txBody>
      </p:sp>
      <p:sp>
        <p:nvSpPr>
          <p:cNvPr id="3" name="Content Placeholder 2"/>
          <p:cNvSpPr>
            <a:spLocks noGrp="1"/>
          </p:cNvSpPr>
          <p:nvPr>
            <p:ph idx="1"/>
          </p:nvPr>
        </p:nvSpPr>
        <p:spPr/>
        <p:txBody>
          <a:bodyPr>
            <a:normAutofit fontScale="92500" lnSpcReduction="10000"/>
          </a:bodyPr>
          <a:lstStyle/>
          <a:p>
            <a:r>
              <a:rPr lang="en-US" dirty="0"/>
              <a:t>It is a simple fact that the introduction of microprogramming allowed the development of Instruction Set Architectures of almost arbitrary complexity.</a:t>
            </a:r>
          </a:p>
          <a:p>
            <a:r>
              <a:rPr lang="en-US" dirty="0"/>
              <a:t>The VAX </a:t>
            </a:r>
            <a:r>
              <a:rPr lang="en-US" dirty="0" smtClean="0"/>
              <a:t>series, </a:t>
            </a:r>
            <a:r>
              <a:rPr lang="en-US" dirty="0"/>
              <a:t>marketed by the Digital Equipment Corporation, is usually seen as the “high water mark” of microprogrammed designs.  The later VAX designs supported an Instruction Set Architecture with more than 300 instructions and more than a dozen addressing modes.</a:t>
            </a:r>
          </a:p>
        </p:txBody>
      </p:sp>
    </p:spTree>
    <p:extLst>
      <p:ext uri="{BB962C8B-B14F-4D97-AF65-F5344CB8AC3E}">
        <p14:creationId xmlns:p14="http://schemas.microsoft.com/office/powerpoint/2010/main" val="18839463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Microprogramming and </a:t>
            </a:r>
            <a:r>
              <a:rPr lang="en-US" b="1" dirty="0" smtClean="0"/>
              <a:t/>
            </a:r>
            <a:br>
              <a:rPr lang="en-US" b="1" dirty="0" smtClean="0"/>
            </a:br>
            <a:r>
              <a:rPr lang="en-US" b="1" dirty="0" smtClean="0"/>
              <a:t>Memory </a:t>
            </a:r>
            <a:r>
              <a:rPr lang="en-US" b="1" dirty="0"/>
              <a:t>Technologies</a:t>
            </a:r>
            <a:endParaRPr lang="en-US" dirty="0"/>
          </a:p>
        </p:txBody>
      </p:sp>
      <p:sp>
        <p:nvSpPr>
          <p:cNvPr id="3" name="Content Placeholder 2"/>
          <p:cNvSpPr>
            <a:spLocks noGrp="1"/>
          </p:cNvSpPr>
          <p:nvPr>
            <p:ph idx="1"/>
          </p:nvPr>
        </p:nvSpPr>
        <p:spPr/>
        <p:txBody>
          <a:bodyPr>
            <a:normAutofit lnSpcReduction="10000"/>
          </a:bodyPr>
          <a:lstStyle/>
          <a:p>
            <a:r>
              <a:rPr lang="en-US" dirty="0"/>
              <a:t>The drawback of microcode has always been memory performance; the CPU </a:t>
            </a:r>
            <a:r>
              <a:rPr lang="en-US" dirty="0" smtClean="0"/>
              <a:t>clock </a:t>
            </a:r>
            <a:r>
              <a:rPr lang="en-US" dirty="0"/>
              <a:t>cycle is limited by the time to read the memory.</a:t>
            </a:r>
          </a:p>
          <a:p>
            <a:r>
              <a:rPr lang="en-US" dirty="0"/>
              <a:t>In the 1950’s, microprogramming was impractical for two reasons.</a:t>
            </a:r>
          </a:p>
          <a:p>
            <a:pPr marL="514350" indent="-514350">
              <a:buFont typeface="+mj-lt"/>
              <a:buAutoNum type="arabicPeriod"/>
            </a:pPr>
            <a:r>
              <a:rPr lang="en-US" dirty="0" smtClean="0"/>
              <a:t>The </a:t>
            </a:r>
            <a:r>
              <a:rPr lang="en-US" dirty="0"/>
              <a:t>memory available was not reliable, and </a:t>
            </a:r>
          </a:p>
          <a:p>
            <a:pPr marL="514350" indent="-514350">
              <a:buFont typeface="+mj-lt"/>
              <a:buAutoNum type="arabicPeriod"/>
            </a:pPr>
            <a:r>
              <a:rPr lang="en-US" dirty="0" smtClean="0"/>
              <a:t>The </a:t>
            </a:r>
            <a:r>
              <a:rPr lang="en-US" dirty="0"/>
              <a:t>memory available was the same slow core memory as used in </a:t>
            </a:r>
            <a:r>
              <a:rPr lang="en-US" dirty="0" smtClean="0"/>
              <a:t>the </a:t>
            </a:r>
            <a:r>
              <a:rPr lang="en-US" dirty="0"/>
              <a:t>main memory of the computer.</a:t>
            </a:r>
          </a:p>
        </p:txBody>
      </p:sp>
    </p:spTree>
    <p:extLst>
      <p:ext uri="{BB962C8B-B14F-4D97-AF65-F5344CB8AC3E}">
        <p14:creationId xmlns:p14="http://schemas.microsoft.com/office/powerpoint/2010/main" val="25674218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Microprogramming and </a:t>
            </a:r>
            <a:br>
              <a:rPr lang="en-US" b="1" dirty="0" smtClean="0"/>
            </a:br>
            <a:r>
              <a:rPr lang="en-US" b="1" dirty="0" smtClean="0"/>
              <a:t>Memory Technologies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the late 1960’s, semiconductor memory (SRAM) became available for the </a:t>
            </a:r>
            <a:r>
              <a:rPr lang="en-US" dirty="0" smtClean="0"/>
              <a:t>control </a:t>
            </a:r>
            <a:r>
              <a:rPr lang="en-US" dirty="0"/>
              <a:t>store.  It was ten times faster than the DRAM used in main memory.  T</a:t>
            </a:r>
            <a:r>
              <a:rPr lang="en-US" dirty="0" smtClean="0"/>
              <a:t>his </a:t>
            </a:r>
            <a:r>
              <a:rPr lang="en-US" dirty="0"/>
              <a:t>speed difference that opened the way for microcode.</a:t>
            </a:r>
          </a:p>
          <a:p>
            <a:r>
              <a:rPr lang="en-US" dirty="0"/>
              <a:t>In the late 1970’s, cache memories using the SRAM became popular.  At this </a:t>
            </a:r>
            <a:r>
              <a:rPr lang="en-US" dirty="0" smtClean="0"/>
              <a:t>point</a:t>
            </a:r>
            <a:r>
              <a:rPr lang="en-US" dirty="0"/>
              <a:t>, the CROM lost its speed advantage.</a:t>
            </a:r>
          </a:p>
          <a:p>
            <a:r>
              <a:rPr lang="en-US" dirty="0" smtClean="0"/>
              <a:t>For </a:t>
            </a:r>
            <a:r>
              <a:rPr lang="en-US" dirty="0"/>
              <a:t>these reasons, instruction sets invented since 1985 have not relied on </a:t>
            </a:r>
            <a:r>
              <a:rPr lang="en-US" dirty="0" smtClean="0"/>
              <a:t>microcode.</a:t>
            </a:r>
            <a:endParaRPr lang="en-US" dirty="0"/>
          </a:p>
        </p:txBody>
      </p:sp>
    </p:spTree>
    <p:extLst>
      <p:ext uri="{BB962C8B-B14F-4D97-AF65-F5344CB8AC3E}">
        <p14:creationId xmlns:p14="http://schemas.microsoft.com/office/powerpoint/2010/main" val="15312315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Microprogramming: </a:t>
            </a:r>
            <a:r>
              <a:rPr lang="en-US" b="1" dirty="0" smtClean="0"/>
              <a:t/>
            </a:r>
            <a:br>
              <a:rPr lang="en-US" b="1" dirty="0" smtClean="0"/>
            </a:br>
            <a:r>
              <a:rPr lang="en-US" b="1" dirty="0" smtClean="0"/>
              <a:t>The </a:t>
            </a:r>
            <a:r>
              <a:rPr lang="en-US" b="1" dirty="0"/>
              <a:t>Late Evolution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Events that lead to the reduced emphasis on microprogramming include:</a:t>
            </a:r>
          </a:p>
          <a:p>
            <a:pPr marL="514350" indent="-514350">
              <a:buFont typeface="+mj-lt"/>
              <a:buAutoNum type="arabicPeriod"/>
            </a:pPr>
            <a:r>
              <a:rPr lang="en-US" dirty="0" smtClean="0"/>
              <a:t>The </a:t>
            </a:r>
            <a:r>
              <a:rPr lang="en-US" dirty="0"/>
              <a:t>availability of VLSI technology, which allowed a number of </a:t>
            </a:r>
            <a:r>
              <a:rPr lang="en-US" dirty="0" smtClean="0"/>
              <a:t>improvements, including </a:t>
            </a:r>
            <a:r>
              <a:rPr lang="en-US" dirty="0"/>
              <a:t>on–chip cache memory, at reasonable cost.</a:t>
            </a:r>
          </a:p>
          <a:p>
            <a:pPr marL="514350" indent="-514350">
              <a:buFont typeface="+mj-lt"/>
              <a:buAutoNum type="arabicPeriod"/>
            </a:pPr>
            <a:r>
              <a:rPr lang="en-US" dirty="0" smtClean="0"/>
              <a:t>The </a:t>
            </a:r>
            <a:r>
              <a:rPr lang="en-US" dirty="0"/>
              <a:t>availability of ASIC (Application Specific Integrated Circuits) and </a:t>
            </a:r>
            <a:r>
              <a:rPr lang="en-US" dirty="0" smtClean="0"/>
              <a:t>FPGA (Field Programmable Gate Arrays), each of which could be used to create custom </a:t>
            </a:r>
            <a:r>
              <a:rPr lang="en-US" dirty="0"/>
              <a:t>circuits that were easily tested and reconfigured.</a:t>
            </a:r>
          </a:p>
          <a:p>
            <a:pPr marL="514350" indent="-514350">
              <a:buFont typeface="+mj-lt"/>
              <a:buAutoNum type="arabicPeriod"/>
            </a:pPr>
            <a:r>
              <a:rPr lang="en-US" dirty="0" smtClean="0"/>
              <a:t>The </a:t>
            </a:r>
            <a:r>
              <a:rPr lang="en-US" dirty="0"/>
              <a:t>beginning of the RISC (Reduced Instruction Set Computer) movement, </a:t>
            </a:r>
            <a:r>
              <a:rPr lang="en-US" dirty="0" smtClean="0"/>
              <a:t>with its </a:t>
            </a:r>
            <a:r>
              <a:rPr lang="en-US" dirty="0"/>
              <a:t>realization that complex instruction sets were not required</a:t>
            </a:r>
            <a:r>
              <a:rPr lang="en-US" dirty="0" smtClean="0"/>
              <a:t>.</a:t>
            </a:r>
            <a:endParaRPr lang="en-US" dirty="0"/>
          </a:p>
        </p:txBody>
      </p:sp>
    </p:spTree>
    <p:extLst>
      <p:ext uri="{BB962C8B-B14F-4D97-AF65-F5344CB8AC3E}">
        <p14:creationId xmlns:p14="http://schemas.microsoft.com/office/powerpoint/2010/main" val="1367053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 to Microcode?</a:t>
            </a:r>
            <a:endParaRPr lang="en-US" dirty="0"/>
          </a:p>
        </p:txBody>
      </p:sp>
      <p:sp>
        <p:nvSpPr>
          <p:cNvPr id="3" name="Content Placeholder 2"/>
          <p:cNvSpPr>
            <a:spLocks noGrp="1"/>
          </p:cNvSpPr>
          <p:nvPr>
            <p:ph idx="1"/>
          </p:nvPr>
        </p:nvSpPr>
        <p:spPr/>
        <p:txBody>
          <a:bodyPr>
            <a:normAutofit lnSpcReduction="10000"/>
          </a:bodyPr>
          <a:lstStyle/>
          <a:p>
            <a:r>
              <a:rPr lang="en-US" dirty="0" smtClean="0"/>
              <a:t>Control units for RISC designs tend not to use microprogramming, but the simpler and faster hardwired designs.</a:t>
            </a:r>
          </a:p>
          <a:p>
            <a:r>
              <a:rPr lang="en-US" dirty="0" smtClean="0"/>
              <a:t>One reason is that the simplicity of the control unit does not </a:t>
            </a:r>
            <a:r>
              <a:rPr lang="en-US" smtClean="0"/>
              <a:t>require microprogramming.</a:t>
            </a:r>
            <a:endParaRPr lang="en-US" dirty="0" smtClean="0"/>
          </a:p>
          <a:p>
            <a:r>
              <a:rPr lang="en-US" dirty="0" smtClean="0"/>
              <a:t>Another possible reason is that the speed of a modern pipelined control unit requires control signals to be issued at a rate faster than SRAM read-only memory can deliver them.</a:t>
            </a:r>
            <a:endParaRPr lang="en-US" dirty="0"/>
          </a:p>
        </p:txBody>
      </p:sp>
    </p:spTree>
    <p:extLst>
      <p:ext uri="{BB962C8B-B14F-4D97-AF65-F5344CB8AC3E}">
        <p14:creationId xmlns:p14="http://schemas.microsoft.com/office/powerpoint/2010/main" val="409107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Options for the Control Unit</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Hardwired:</a:t>
            </a:r>
            <a:r>
              <a:rPr lang="en-US" dirty="0" smtClean="0"/>
              <a:t>  The </a:t>
            </a:r>
            <a:r>
              <a:rPr lang="en-US" dirty="0"/>
              <a:t>control signals are generated as an output of </a:t>
            </a:r>
            <a:r>
              <a:rPr lang="en-US" dirty="0" smtClean="0"/>
              <a:t>a set </a:t>
            </a:r>
            <a:r>
              <a:rPr lang="en-US" dirty="0"/>
              <a:t>of basic logic gates, the input of which </a:t>
            </a:r>
            <a:r>
              <a:rPr lang="en-US" dirty="0" smtClean="0"/>
              <a:t>derives from </a:t>
            </a:r>
            <a:r>
              <a:rPr lang="en-US" dirty="0"/>
              <a:t>the binary bits in the Instruction Register.</a:t>
            </a:r>
          </a:p>
          <a:p>
            <a:r>
              <a:rPr lang="en-US" b="1" dirty="0" smtClean="0"/>
              <a:t>Microprogrammed:</a:t>
            </a:r>
            <a:r>
              <a:rPr lang="en-US" dirty="0" smtClean="0"/>
              <a:t>  The </a:t>
            </a:r>
            <a:r>
              <a:rPr lang="en-US" dirty="0"/>
              <a:t>control signals are generated by a </a:t>
            </a:r>
            <a:r>
              <a:rPr lang="en-US" dirty="0" smtClean="0"/>
              <a:t>microprogram that </a:t>
            </a:r>
            <a:r>
              <a:rPr lang="en-US" dirty="0"/>
              <a:t>is stored in </a:t>
            </a:r>
            <a:r>
              <a:rPr lang="en-US" b="1" dirty="0"/>
              <a:t>Control Read Only Memory.</a:t>
            </a:r>
            <a:r>
              <a:rPr lang="en-US" dirty="0"/>
              <a:t> 			</a:t>
            </a:r>
            <a:endParaRPr lang="en-US" dirty="0" smtClean="0"/>
          </a:p>
          <a:p>
            <a:r>
              <a:rPr lang="en-US" dirty="0" smtClean="0"/>
              <a:t>The </a:t>
            </a:r>
            <a:r>
              <a:rPr lang="en-US" b="1" dirty="0"/>
              <a:t>microcontroller</a:t>
            </a:r>
            <a:r>
              <a:rPr lang="en-US" dirty="0"/>
              <a:t> fetches a control word from </a:t>
            </a:r>
            <a:r>
              <a:rPr lang="en-US" dirty="0" smtClean="0"/>
              <a:t>the </a:t>
            </a:r>
            <a:r>
              <a:rPr lang="en-US" b="1" dirty="0" smtClean="0"/>
              <a:t>CROM</a:t>
            </a:r>
            <a:r>
              <a:rPr lang="en-US" dirty="0" smtClean="0"/>
              <a:t> </a:t>
            </a:r>
            <a:r>
              <a:rPr lang="en-US" dirty="0"/>
              <a:t>and places it into the </a:t>
            </a:r>
            <a:r>
              <a:rPr lang="en-US" b="1" dirty="0">
                <a:sym typeface="Symbol"/>
              </a:rPr>
              <a:t></a:t>
            </a:r>
            <a:r>
              <a:rPr lang="en-US" b="1" dirty="0"/>
              <a:t>MBR</a:t>
            </a:r>
            <a:r>
              <a:rPr lang="en-US" dirty="0"/>
              <a:t>, from </a:t>
            </a:r>
            <a:r>
              <a:rPr lang="en-US" dirty="0" smtClean="0"/>
              <a:t>which control </a:t>
            </a:r>
            <a:r>
              <a:rPr lang="en-US" dirty="0"/>
              <a:t>signals are emitted.</a:t>
            </a:r>
          </a:p>
        </p:txBody>
      </p:sp>
    </p:spTree>
    <p:extLst>
      <p:ext uri="{BB962C8B-B14F-4D97-AF65-F5344CB8AC3E}">
        <p14:creationId xmlns:p14="http://schemas.microsoft.com/office/powerpoint/2010/main" val="1626382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Microprogrammed Control Unit</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1905000"/>
            <a:ext cx="64008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1109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of the </a:t>
            </a:r>
            <a:r>
              <a:rPr lang="en-US" dirty="0" smtClean="0">
                <a:sym typeface="Symbol"/>
              </a:rPr>
              <a:t></a:t>
            </a:r>
            <a:r>
              <a:rPr lang="en-US" dirty="0" smtClean="0"/>
              <a:t>CU</a:t>
            </a:r>
            <a:endParaRPr lang="en-US" dirty="0"/>
          </a:p>
        </p:txBody>
      </p:sp>
      <p:sp>
        <p:nvSpPr>
          <p:cNvPr id="3" name="Content Placeholder 2"/>
          <p:cNvSpPr>
            <a:spLocks noGrp="1"/>
          </p:cNvSpPr>
          <p:nvPr>
            <p:ph idx="1"/>
          </p:nvPr>
        </p:nvSpPr>
        <p:spPr/>
        <p:txBody>
          <a:bodyPr/>
          <a:lstStyle/>
          <a:p>
            <a:r>
              <a:rPr lang="en-US" dirty="0" smtClean="0"/>
              <a:t>The only function of the </a:t>
            </a:r>
            <a:r>
              <a:rPr lang="en-US" b="1" dirty="0" smtClean="0"/>
              <a:t>micro-control unit </a:t>
            </a:r>
            <a:r>
              <a:rPr lang="en-US" dirty="0" smtClean="0"/>
              <a:t/>
            </a:r>
            <a:br>
              <a:rPr lang="en-US" dirty="0" smtClean="0"/>
            </a:br>
            <a:r>
              <a:rPr lang="en-US" dirty="0" smtClean="0"/>
              <a:t>(</a:t>
            </a:r>
            <a:r>
              <a:rPr lang="en-US" dirty="0" smtClean="0">
                <a:sym typeface="Symbol"/>
              </a:rPr>
              <a:t></a:t>
            </a:r>
            <a:r>
              <a:rPr lang="en-US" dirty="0" smtClean="0"/>
              <a:t>CU) is to compute the address of the CROM word next to be placed into the </a:t>
            </a:r>
            <a:r>
              <a:rPr lang="en-US" dirty="0" smtClean="0">
                <a:sym typeface="Symbol"/>
              </a:rPr>
              <a:t></a:t>
            </a:r>
            <a:r>
              <a:rPr lang="en-US" dirty="0" smtClean="0"/>
              <a:t>MBR.</a:t>
            </a:r>
          </a:p>
          <a:p>
            <a:r>
              <a:rPr lang="en-US" dirty="0" smtClean="0"/>
              <a:t>As such, it is extremely primitive and simple.</a:t>
            </a:r>
          </a:p>
          <a:p>
            <a:r>
              <a:rPr lang="en-US" dirty="0" smtClean="0"/>
              <a:t>Even for a large sophisticated computer, design of the </a:t>
            </a:r>
            <a:r>
              <a:rPr lang="en-US" dirty="0" smtClean="0">
                <a:sym typeface="Symbol"/>
              </a:rPr>
              <a:t></a:t>
            </a:r>
            <a:r>
              <a:rPr lang="en-US" dirty="0" smtClean="0"/>
              <a:t>CU might be suitable as a project for undergraduate students.</a:t>
            </a:r>
          </a:p>
          <a:p>
            <a:r>
              <a:rPr lang="en-US" dirty="0" smtClean="0"/>
              <a:t>This simplicity makes the unit very attractive.</a:t>
            </a:r>
          </a:p>
        </p:txBody>
      </p:sp>
    </p:spTree>
    <p:extLst>
      <p:ext uri="{BB962C8B-B14F-4D97-AF65-F5344CB8AC3E}">
        <p14:creationId xmlns:p14="http://schemas.microsoft.com/office/powerpoint/2010/main" val="1965952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Boz-5: A Very Simple Computer</a:t>
            </a:r>
            <a:endParaRPr lang="en-US" dirty="0"/>
          </a:p>
        </p:txBody>
      </p:sp>
      <p:sp>
        <p:nvSpPr>
          <p:cNvPr id="3" name="Content Placeholder 2"/>
          <p:cNvSpPr>
            <a:spLocks noGrp="1"/>
          </p:cNvSpPr>
          <p:nvPr>
            <p:ph idx="1"/>
          </p:nvPr>
        </p:nvSpPr>
        <p:spPr/>
        <p:txBody>
          <a:bodyPr/>
          <a:lstStyle/>
          <a:p>
            <a:r>
              <a:rPr lang="en-US" dirty="0" smtClean="0"/>
              <a:t>We shall use some material from a didactic computer designed by your instructor to illustrate various control unit designs.</a:t>
            </a:r>
          </a:p>
          <a:p>
            <a:r>
              <a:rPr lang="en-US" dirty="0" smtClean="0"/>
              <a:t>In this design, instruction execution is divided into three phases.  We focus on the first of these phases: </a:t>
            </a:r>
            <a:r>
              <a:rPr lang="en-US" b="1" dirty="0" smtClean="0"/>
              <a:t>fetch</a:t>
            </a:r>
            <a:r>
              <a:rPr lang="en-US" dirty="0" smtClean="0"/>
              <a:t>, which fetches the next instruction and updates the PC.</a:t>
            </a:r>
            <a:endParaRPr lang="en-US" dirty="0"/>
          </a:p>
        </p:txBody>
      </p:sp>
    </p:spTree>
    <p:extLst>
      <p:ext uri="{BB962C8B-B14F-4D97-AF65-F5344CB8AC3E}">
        <p14:creationId xmlns:p14="http://schemas.microsoft.com/office/powerpoint/2010/main" val="4285277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Common Fetch Sequence</a:t>
            </a:r>
            <a:endParaRPr lang="en-US" dirty="0"/>
          </a:p>
        </p:txBody>
      </p:sp>
      <p:sp>
        <p:nvSpPr>
          <p:cNvPr id="3" name="Content Placeholder 2"/>
          <p:cNvSpPr>
            <a:spLocks noGrp="1"/>
          </p:cNvSpPr>
          <p:nvPr>
            <p:ph idx="1"/>
          </p:nvPr>
        </p:nvSpPr>
        <p:spPr/>
        <p:txBody>
          <a:bodyPr/>
          <a:lstStyle/>
          <a:p>
            <a:r>
              <a:rPr lang="en-US" dirty="0" smtClean="0"/>
              <a:t>In the Boz-5 design, the Fetch sequence is divided into four phases, each having duration of one clock pulse.</a:t>
            </a:r>
          </a:p>
          <a:p>
            <a:r>
              <a:rPr lang="en-US" dirty="0" smtClean="0"/>
              <a:t>Here are the microoperations associated with the first three phases of the fetch sequence.</a:t>
            </a:r>
          </a:p>
          <a:p>
            <a:r>
              <a:rPr lang="en-US" dirty="0"/>
              <a:t>Step 1:	(PC) </a:t>
            </a:r>
            <a:r>
              <a:rPr lang="en-US" dirty="0">
                <a:sym typeface="Symbol"/>
              </a:rPr>
              <a:t></a:t>
            </a:r>
            <a:r>
              <a:rPr lang="en-US" dirty="0"/>
              <a:t> MAR, READ.</a:t>
            </a:r>
          </a:p>
          <a:p>
            <a:r>
              <a:rPr lang="en-US" dirty="0"/>
              <a:t>Step 2:	(PC) + </a:t>
            </a:r>
            <a:r>
              <a:rPr lang="en-US" dirty="0" smtClean="0"/>
              <a:t>4 </a:t>
            </a:r>
            <a:r>
              <a:rPr lang="en-US" dirty="0">
                <a:sym typeface="Symbol"/>
              </a:rPr>
              <a:t></a:t>
            </a:r>
            <a:r>
              <a:rPr lang="en-US" dirty="0"/>
              <a:t> PC.</a:t>
            </a:r>
          </a:p>
          <a:p>
            <a:r>
              <a:rPr lang="en-US" dirty="0"/>
              <a:t>Step 3:	(MBR) </a:t>
            </a:r>
            <a:r>
              <a:rPr lang="en-US" dirty="0">
                <a:sym typeface="Symbol"/>
              </a:rPr>
              <a:t></a:t>
            </a:r>
            <a:r>
              <a:rPr lang="en-US" dirty="0"/>
              <a:t> IR.</a:t>
            </a:r>
          </a:p>
          <a:p>
            <a:endParaRPr lang="en-US" dirty="0"/>
          </a:p>
        </p:txBody>
      </p:sp>
    </p:spTree>
    <p:extLst>
      <p:ext uri="{BB962C8B-B14F-4D97-AF65-F5344CB8AC3E}">
        <p14:creationId xmlns:p14="http://schemas.microsoft.com/office/powerpoint/2010/main" val="1026733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Signals are More Primitive</a:t>
            </a:r>
            <a:endParaRPr lang="en-US" dirty="0"/>
          </a:p>
        </p:txBody>
      </p:sp>
      <p:sp>
        <p:nvSpPr>
          <p:cNvPr id="3" name="Content Placeholder 2"/>
          <p:cNvSpPr>
            <a:spLocks noGrp="1"/>
          </p:cNvSpPr>
          <p:nvPr>
            <p:ph idx="1"/>
          </p:nvPr>
        </p:nvSpPr>
        <p:spPr/>
        <p:txBody>
          <a:bodyPr/>
          <a:lstStyle/>
          <a:p>
            <a:r>
              <a:rPr lang="en-US" dirty="0" smtClean="0"/>
              <a:t>Control signals directly enable transfers, so they must be very low level.</a:t>
            </a:r>
          </a:p>
          <a:p>
            <a:r>
              <a:rPr lang="en-US" dirty="0" smtClean="0"/>
              <a:t>Note that the inputs (Fetch, T0, T1, T2) are discrete binary signals.</a:t>
            </a:r>
          </a:p>
          <a:p>
            <a:pPr marL="0" indent="0">
              <a:buNone/>
            </a:pPr>
            <a:r>
              <a:rPr lang="en-US" dirty="0"/>
              <a:t>Fetch, T0:	(PC) </a:t>
            </a:r>
            <a:r>
              <a:rPr lang="en-US" dirty="0">
                <a:sym typeface="Symbol"/>
              </a:rPr>
              <a:t></a:t>
            </a:r>
            <a:r>
              <a:rPr lang="en-US" dirty="0"/>
              <a:t> B1, </a:t>
            </a:r>
            <a:r>
              <a:rPr lang="en-US" b="1" dirty="0"/>
              <a:t>tra1</a:t>
            </a:r>
            <a:r>
              <a:rPr lang="en-US" dirty="0"/>
              <a:t>, B3 </a:t>
            </a:r>
            <a:r>
              <a:rPr lang="en-US" dirty="0">
                <a:sym typeface="Symbol"/>
              </a:rPr>
              <a:t></a:t>
            </a:r>
            <a:r>
              <a:rPr lang="en-US" dirty="0"/>
              <a:t> MAR, READ.</a:t>
            </a:r>
          </a:p>
          <a:p>
            <a:pPr marL="0" indent="0">
              <a:buNone/>
            </a:pPr>
            <a:r>
              <a:rPr lang="en-US" dirty="0"/>
              <a:t>Fetch, T1:	(PC) </a:t>
            </a:r>
            <a:r>
              <a:rPr lang="en-US" dirty="0">
                <a:sym typeface="Symbol"/>
              </a:rPr>
              <a:t></a:t>
            </a:r>
            <a:r>
              <a:rPr lang="en-US" dirty="0"/>
              <a:t> B1, </a:t>
            </a:r>
            <a:r>
              <a:rPr lang="en-US" dirty="0" smtClean="0"/>
              <a:t>4 </a:t>
            </a:r>
            <a:r>
              <a:rPr lang="en-US" dirty="0">
                <a:sym typeface="Symbol"/>
              </a:rPr>
              <a:t></a:t>
            </a:r>
            <a:r>
              <a:rPr lang="en-US" dirty="0"/>
              <a:t> B2, </a:t>
            </a:r>
            <a:r>
              <a:rPr lang="en-US" b="1" dirty="0"/>
              <a:t>add</a:t>
            </a:r>
            <a:r>
              <a:rPr lang="en-US" dirty="0"/>
              <a:t>, B3 </a:t>
            </a:r>
            <a:r>
              <a:rPr lang="en-US" dirty="0">
                <a:sym typeface="Symbol"/>
              </a:rPr>
              <a:t></a:t>
            </a:r>
            <a:r>
              <a:rPr lang="en-US" dirty="0"/>
              <a:t> PC.</a:t>
            </a:r>
          </a:p>
          <a:p>
            <a:pPr marL="0" indent="0">
              <a:buNone/>
            </a:pPr>
            <a:r>
              <a:rPr lang="en-US" dirty="0"/>
              <a:t>Fetch, T2:	(MBR) </a:t>
            </a:r>
            <a:r>
              <a:rPr lang="en-US" dirty="0">
                <a:sym typeface="Symbol"/>
              </a:rPr>
              <a:t></a:t>
            </a:r>
            <a:r>
              <a:rPr lang="en-US" dirty="0"/>
              <a:t> B2, </a:t>
            </a:r>
            <a:r>
              <a:rPr lang="en-US" b="1" dirty="0"/>
              <a:t>tra2</a:t>
            </a:r>
            <a:r>
              <a:rPr lang="en-US" dirty="0"/>
              <a:t>, B3 </a:t>
            </a:r>
            <a:r>
              <a:rPr lang="en-US" dirty="0">
                <a:sym typeface="Symbol"/>
              </a:rPr>
              <a:t></a:t>
            </a:r>
            <a:r>
              <a:rPr lang="en-US" dirty="0"/>
              <a:t> IR.</a:t>
            </a:r>
          </a:p>
        </p:txBody>
      </p:sp>
    </p:spTree>
    <p:extLst>
      <p:ext uri="{BB962C8B-B14F-4D97-AF65-F5344CB8AC3E}">
        <p14:creationId xmlns:p14="http://schemas.microsoft.com/office/powerpoint/2010/main" val="438657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1928</Words>
  <Application>Microsoft Office PowerPoint</Application>
  <PresentationFormat>On-screen Show (4:3)</PresentationFormat>
  <Paragraphs>195</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Control Units:  Hardwired &amp; Microprogrammed</vt:lpstr>
      <vt:lpstr>The Central Processing Unit (CPU)</vt:lpstr>
      <vt:lpstr>The Control Unit (Part 2)</vt:lpstr>
      <vt:lpstr>Two Options for the Control Unit</vt:lpstr>
      <vt:lpstr>The Microprogrammed Control Unit</vt:lpstr>
      <vt:lpstr>Design of the CU</vt:lpstr>
      <vt:lpstr>The Boz-5: A Very Simple Computer</vt:lpstr>
      <vt:lpstr>The Common Fetch Sequence</vt:lpstr>
      <vt:lpstr>Control Signals are More Primitive</vt:lpstr>
      <vt:lpstr>The Boz-5 Control Signals</vt:lpstr>
      <vt:lpstr>Hardwired Signal Generation</vt:lpstr>
      <vt:lpstr>Microprogrammed Signals</vt:lpstr>
      <vt:lpstr>Microprogramming Example</vt:lpstr>
      <vt:lpstr>Horizontal and Vertical Microcode</vt:lpstr>
      <vt:lpstr>Advantages of Vertical Microcode</vt:lpstr>
      <vt:lpstr>B1 With Vertical Microcode</vt:lpstr>
      <vt:lpstr>Typical Microinstruction Format</vt:lpstr>
      <vt:lpstr>Why Store Addresses in the Microcode</vt:lpstr>
      <vt:lpstr>Maurice Wilkes</vt:lpstr>
      <vt:lpstr>Wilkes’ Motivation</vt:lpstr>
      <vt:lpstr>The Complexity of the Control Unit</vt:lpstr>
      <vt:lpstr>A Diode Matrix</vt:lpstr>
      <vt:lpstr>Problems in the 1950’s</vt:lpstr>
      <vt:lpstr>Microprogramming is Taken Seriously</vt:lpstr>
      <vt:lpstr>IBM’s Goals for Microprogramming</vt:lpstr>
      <vt:lpstr>IBM’s Marketing Problem</vt:lpstr>
      <vt:lpstr>Emulation on the S/360</vt:lpstr>
      <vt:lpstr>The 1960’s and 1970’s</vt:lpstr>
      <vt:lpstr>Benefits of Microprogramming</vt:lpstr>
      <vt:lpstr>The IBM XT/370</vt:lpstr>
      <vt:lpstr>Side–Effects of Microprogramming</vt:lpstr>
      <vt:lpstr>Microprogramming and  Memory Technologies</vt:lpstr>
      <vt:lpstr>Microprogramming and  Memory Technologies</vt:lpstr>
      <vt:lpstr>Microprogramming:  The Late Evolution</vt:lpstr>
      <vt:lpstr>What Happened to Microcode?</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Units:  Hardwired &amp; Microprogrammed</dc:title>
  <dc:creator>Edward L. Bosworth, Ph.D.</dc:creator>
  <cp:lastModifiedBy>Edward L. Bosworth, Ph.D.</cp:lastModifiedBy>
  <cp:revision>43</cp:revision>
  <dcterms:created xsi:type="dcterms:W3CDTF">2012-07-17T20:42:30Z</dcterms:created>
  <dcterms:modified xsi:type="dcterms:W3CDTF">2012-07-19T14:11:54Z</dcterms:modified>
</cp:coreProperties>
</file>